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6" r:id="rId3"/>
  </p:sldMasterIdLst>
  <p:notesMasterIdLst>
    <p:notesMasterId r:id="rId28"/>
  </p:notesMasterIdLst>
  <p:handoutMasterIdLst>
    <p:handoutMasterId r:id="rId29"/>
  </p:handoutMasterIdLst>
  <p:sldIdLst>
    <p:sldId id="320" r:id="rId4"/>
    <p:sldId id="323" r:id="rId5"/>
    <p:sldId id="338" r:id="rId6"/>
    <p:sldId id="339" r:id="rId7"/>
    <p:sldId id="340" r:id="rId8"/>
    <p:sldId id="337" r:id="rId9"/>
    <p:sldId id="336" r:id="rId10"/>
    <p:sldId id="316" r:id="rId11"/>
    <p:sldId id="317" r:id="rId12"/>
    <p:sldId id="318" r:id="rId13"/>
    <p:sldId id="319" r:id="rId14"/>
    <p:sldId id="347" r:id="rId15"/>
    <p:sldId id="288" r:id="rId16"/>
    <p:sldId id="312" r:id="rId17"/>
    <p:sldId id="298" r:id="rId18"/>
    <p:sldId id="299" r:id="rId19"/>
    <p:sldId id="300" r:id="rId20"/>
    <p:sldId id="301" r:id="rId21"/>
    <p:sldId id="302" r:id="rId22"/>
    <p:sldId id="303" r:id="rId23"/>
    <p:sldId id="304" r:id="rId24"/>
    <p:sldId id="350" r:id="rId25"/>
    <p:sldId id="351" r:id="rId26"/>
    <p:sldId id="35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00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545" autoAdjust="0"/>
    <p:restoredTop sz="94769" autoAdjust="0"/>
  </p:normalViewPr>
  <p:slideViewPr>
    <p:cSldViewPr snapToGrid="0" snapToObjects="1">
      <p:cViewPr>
        <p:scale>
          <a:sx n="90" d="100"/>
          <a:sy n="90" d="100"/>
        </p:scale>
        <p:origin x="-4024"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04"/>
    </p:cViewPr>
  </p:sorterViewPr>
  <p:notesViewPr>
    <p:cSldViewPr snapToGrid="0" snapToObjects="1">
      <p:cViewPr varScale="1">
        <p:scale>
          <a:sx n="161" d="100"/>
          <a:sy n="161" d="100"/>
        </p:scale>
        <p:origin x="-28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DF2518-6794-4E48-A06D-F783097C725D}" type="datetimeFigureOut">
              <a:rPr lang="en-US" smtClean="0"/>
              <a:pPr/>
              <a:t>10/7/14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EF792C-0E78-5342-825B-A38D532DA9B2}" type="slidenum">
              <a:rPr lang="en-US" smtClean="0"/>
              <a:pPr/>
              <a:t>‹#›</a:t>
            </a:fld>
            <a:endParaRPr lang="en-US"/>
          </a:p>
        </p:txBody>
      </p:sp>
    </p:spTree>
    <p:extLst>
      <p:ext uri="{BB962C8B-B14F-4D97-AF65-F5344CB8AC3E}">
        <p14:creationId xmlns:p14="http://schemas.microsoft.com/office/powerpoint/2010/main" val="561386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838C9-07DF-EF48-A125-A2B56DF807BC}" type="datetimeFigureOut">
              <a:rPr lang="en-US" smtClean="0"/>
              <a:pPr/>
              <a:t>10/7/14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CB8E9-832D-AF44-B807-097D6FD18207}" type="slidenum">
              <a:rPr lang="en-US" smtClean="0"/>
              <a:pPr/>
              <a:t>‹#›</a:t>
            </a:fld>
            <a:endParaRPr lang="en-US"/>
          </a:p>
        </p:txBody>
      </p:sp>
    </p:spTree>
    <p:extLst>
      <p:ext uri="{BB962C8B-B14F-4D97-AF65-F5344CB8AC3E}">
        <p14:creationId xmlns:p14="http://schemas.microsoft.com/office/powerpoint/2010/main" val="2659069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0D67D4C1-F1E0-A048-A8BE-D27108995E46}" type="slidenum">
              <a:rPr lang="en-US" sz="1200" b="0">
                <a:solidFill>
                  <a:prstClr val="black"/>
                </a:solidFill>
              </a:rPr>
              <a:pPr/>
              <a:t>1</a:t>
            </a:fld>
            <a:endParaRPr lang="en-US" sz="1200" b="0">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due to the deregulation of satellites under the ‘Open Skies’ policy in the early 1970s,  it became possible to distribute new programming for cable systems on a cheap, nationwide basis.” HBO (the first pay TV network) was launched in 1972, and in the same year, the FCC permitted cable’s entry into the top 100 markets. (</a:t>
            </a:r>
            <a:r>
              <a:rPr lang="en-US" sz="1200" kern="1200" dirty="0" err="1" smtClean="0">
                <a:solidFill>
                  <a:schemeClr val="tx1"/>
                </a:solidFill>
                <a:latin typeface="+mn-lt"/>
                <a:ea typeface="+mn-ea"/>
                <a:cs typeface="+mn-cs"/>
              </a:rPr>
              <a:t>Hazlett</a:t>
            </a:r>
            <a:r>
              <a:rPr lang="en-US" sz="1200" kern="1200" dirty="0" smtClean="0">
                <a:solidFill>
                  <a:schemeClr val="tx1"/>
                </a:solidFill>
                <a:latin typeface="+mn-lt"/>
                <a:ea typeface="+mn-ea"/>
                <a:cs typeface="+mn-cs"/>
              </a:rPr>
              <a:t> 1995)</a:t>
            </a:r>
          </a:p>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A75B9C-8270-614C-9E87-259D8C3360F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And then along comes the Internet… (CF has talked about this in terms of the “OIPS”)</a:t>
            </a:r>
          </a:p>
          <a:p>
            <a:endParaRPr lang="en-US" baseline="0" dirty="0" smtClean="0"/>
          </a:p>
          <a:p>
            <a:r>
              <a:rPr lang="en-US" baseline="0" dirty="0" smtClean="0"/>
              <a:t>The great de-coupling: The main trigger leading to potential “disruption” – the OTT threat, was the decoupling of the transmission/delivery part of “content distribution.” The Internet provided an open delivery platform for new online-video distributors of all kinds, including the web sites of the traditional content producers and TV network distributors (typically for ancillary or catch up content, not as a competing window to the linear or MVPD VOD product, the latter having emerged around the same time given 2-way functionality of the analog to digital (not IP) switch of both OTA and cable delivery), as well as new online aggregators like iTunes, Netflix, and </a:t>
            </a:r>
            <a:r>
              <a:rPr lang="en-US" baseline="0" dirty="0" err="1" smtClean="0"/>
              <a:t>Hulu</a:t>
            </a:r>
            <a:r>
              <a:rPr lang="en-US" baseline="0" dirty="0" smtClean="0"/>
              <a:t>, as well as the web sites of new Web-native producers—including the “new media” aka “digital media” production arms of the studios and networks.</a:t>
            </a:r>
          </a:p>
          <a:p>
            <a:endParaRPr lang="en-US" baseline="0" dirty="0" smtClean="0"/>
          </a:p>
          <a:p>
            <a:r>
              <a:rPr lang="en-US" baseline="0" dirty="0" smtClean="0"/>
              <a:t>Furthermore, delivery has been split into CDN (B2B interconnection) and (last-mile) B2C access. I believe </a:t>
            </a:r>
            <a:r>
              <a:rPr lang="en-US" baseline="0" dirty="0" err="1" smtClean="0"/>
              <a:t>CDNs</a:t>
            </a:r>
            <a:r>
              <a:rPr lang="en-US" baseline="0" dirty="0" smtClean="0"/>
              <a:t> were originally third-party, like </a:t>
            </a:r>
            <a:r>
              <a:rPr lang="en-US" baseline="0" dirty="0" err="1" smtClean="0"/>
              <a:t>Akamai</a:t>
            </a:r>
            <a:r>
              <a:rPr lang="en-US" baseline="0" dirty="0" smtClean="0"/>
              <a:t>, Limelight, etc. (ask DC/BL), then network operators themselves (just the </a:t>
            </a:r>
            <a:r>
              <a:rPr lang="en-US" baseline="0" dirty="0" err="1" smtClean="0"/>
              <a:t>telcos</a:t>
            </a:r>
            <a:r>
              <a:rPr lang="en-US" baseline="0" dirty="0" smtClean="0"/>
              <a:t>?) started making their own, and eventually Netflix in 2012 announced it was building its own CDN (Open Connect)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8CB8E9-832D-AF44-B807-097D6FD1820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Double Helix, double whammy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8CB8E9-832D-AF44-B807-097D6FD1820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The online video distributors are such a mix of services that we need to break them down into meaningful categories, i.e., those that have implications for whether they are extensions of the traditional television ecosystem (i.e., new distribution windows), complementary content (i.e., content that viewers would like in addition to traditional TV content, but not necessarily instead of), have the potential to disrupt.</a:t>
            </a:r>
          </a:p>
          <a:p>
            <a:endParaRPr lang="en-US" baseline="0" dirty="0" smtClean="0"/>
          </a:p>
          <a:p>
            <a:r>
              <a:rPr lang="en-US" baseline="0" dirty="0" smtClean="0"/>
              <a:t>iTunes and Amazon Instant Video are considered part of the “home video” market – these are PPV rent or own and compete directly with MVPD VOD services and DVDs. (Verify these are all the same release window)</a:t>
            </a:r>
          </a:p>
          <a:p>
            <a:endParaRPr lang="en-US" baseline="0" dirty="0" smtClean="0"/>
          </a:p>
          <a:p>
            <a:r>
              <a:rPr lang="en-US" baseline="0" dirty="0" smtClean="0"/>
              <a:t>Netflix, Amazon Prime, and YouTube’s “rentals” are all new “streaming” services. These comprise a different set of rights/licensing. They are generally a later release window than the home video market. Note that release structures for film and TV are different.</a:t>
            </a:r>
          </a:p>
          <a:p>
            <a:endParaRPr lang="en-US" baseline="0" dirty="0" smtClean="0"/>
          </a:p>
          <a:p>
            <a:r>
              <a:rPr lang="en-US" baseline="0" dirty="0" smtClean="0"/>
              <a:t>The entire window construct is collapsing…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8CB8E9-832D-AF44-B807-097D6FD1820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CA1DEDA7-19A8-6F40-92FA-B1957C0B49CD}" type="slidenum">
              <a:rPr lang="en-US" sz="1200" b="0">
                <a:solidFill>
                  <a:prstClr val="black"/>
                </a:solidFill>
              </a:rPr>
              <a:pPr/>
              <a:t>2</a:t>
            </a:fld>
            <a:endParaRPr lang="en-US" sz="1200" b="0">
              <a:solidFill>
                <a:prstClr val="black"/>
              </a:solidFill>
            </a:endParaRPr>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CA1DEDA7-19A8-6F40-92FA-B1957C0B49CD}" type="slidenum">
              <a:rPr lang="en-US" sz="1200" b="0">
                <a:solidFill>
                  <a:prstClr val="black"/>
                </a:solidFill>
              </a:rPr>
              <a:pPr/>
              <a:t>7</a:t>
            </a:fld>
            <a:endParaRPr lang="en-US" sz="1200" b="0">
              <a:solidFill>
                <a:prstClr val="black"/>
              </a:solidFill>
            </a:endParaRPr>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8428AB5-D15F-6A44-AF6D-FD2602272C06}" type="slidenum">
              <a:rPr lang="en-US" sz="1200" b="0">
                <a:solidFill>
                  <a:prstClr val="black"/>
                </a:solidFill>
              </a:rPr>
              <a:pPr/>
              <a:t>8</a:t>
            </a:fld>
            <a:endParaRPr lang="en-US" sz="1200" b="0">
              <a:solidFill>
                <a:prstClr val="black"/>
              </a:solidFill>
            </a:endParaRPr>
          </a:p>
        </p:txBody>
      </p:sp>
      <p:sp>
        <p:nvSpPr>
          <p:cNvPr id="27650" name="Rectangle 2"/>
          <p:cNvSpPr>
            <a:spLocks noGrp="1" noChangeArrowheads="1"/>
          </p:cNvSpPr>
          <p:nvPr>
            <p:ph type="body" idx="1"/>
          </p:nvPr>
        </p:nvSpPr>
        <p:spPr>
          <a:xfrm>
            <a:off x="914400" y="4338638"/>
            <a:ext cx="5019675"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r>
              <a:rPr lang="en-US" altLang="zh-CN">
                <a:latin typeface="Times" charset="0"/>
                <a:ea typeface="宋体" charset="0"/>
                <a:cs typeface="宋体" charset="0"/>
              </a:rPr>
              <a:t>In the 1975-85 timeframe, the computer industry had a vertical structure, with each firm offering distinct and largely incompatible systems.</a:t>
            </a:r>
          </a:p>
          <a:p>
            <a:endParaRPr lang="en-US" altLang="zh-CN">
              <a:latin typeface="Times" charset="0"/>
              <a:ea typeface="宋体" charset="0"/>
              <a:cs typeface="宋体" charset="0"/>
            </a:endParaRPr>
          </a:p>
          <a:p>
            <a:r>
              <a:rPr lang="en-US" altLang="zh-CN">
                <a:latin typeface="Times" charset="0"/>
                <a:ea typeface="宋体" charset="0"/>
                <a:cs typeface="宋体" charset="0"/>
              </a:rPr>
              <a:t>Such a structure may be unstable since innovative firms may try to “pick off” slices of the business controlled by the “systems houses.”</a:t>
            </a:r>
          </a:p>
        </p:txBody>
      </p:sp>
      <p:sp>
        <p:nvSpPr>
          <p:cNvPr id="27651" name="Rectangle 3"/>
          <p:cNvSpPr>
            <a:spLocks noGrp="1" noRot="1" noChangeAspect="1" noChangeArrowheads="1"/>
          </p:cNvSpPr>
          <p:nvPr>
            <p:ph type="sldImg"/>
          </p:nvPr>
        </p:nvSpPr>
        <p:spPr>
          <a:xfrm>
            <a:off x="1101725" y="615950"/>
            <a:ext cx="4654550" cy="34925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72488B09-7C4C-DE49-B1DC-6C51B6EF9B63}" type="slidenum">
              <a:rPr lang="en-US" sz="1200" b="0">
                <a:solidFill>
                  <a:prstClr val="black"/>
                </a:solidFill>
              </a:rPr>
              <a:pPr/>
              <a:t>9</a:t>
            </a:fld>
            <a:endParaRPr lang="en-US" sz="1200" b="0">
              <a:solidFill>
                <a:prstClr val="black"/>
              </a:solidFill>
            </a:endParaRPr>
          </a:p>
        </p:txBody>
      </p:sp>
      <p:sp>
        <p:nvSpPr>
          <p:cNvPr id="29698" name="Rectangle 2"/>
          <p:cNvSpPr>
            <a:spLocks noGrp="1" noRot="1" noChangeAspect="1" noChangeArrowheads="1"/>
          </p:cNvSpPr>
          <p:nvPr>
            <p:ph type="sldImg"/>
          </p:nvPr>
        </p:nvSpPr>
        <p:spPr>
          <a:xfrm>
            <a:off x="1101725" y="615950"/>
            <a:ext cx="4654550" cy="3492500"/>
          </a:xfrm>
          <a:ln w="12700" cap="flat">
            <a:solidFill>
              <a:schemeClr val="tx1"/>
            </a:solidFill>
          </a:ln>
        </p:spPr>
      </p:sp>
      <p:sp>
        <p:nvSpPr>
          <p:cNvPr id="29699" name="Rectangle 3"/>
          <p:cNvSpPr>
            <a:spLocks noGrp="1" noChangeArrowheads="1"/>
          </p:cNvSpPr>
          <p:nvPr>
            <p:ph type="body" idx="1"/>
          </p:nvPr>
        </p:nvSpPr>
        <p:spPr>
          <a:xfrm>
            <a:off x="914400" y="4338638"/>
            <a:ext cx="5019675"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zh-CN" altLang="en-US">
              <a:latin typeface="Times" charset="0"/>
              <a:ea typeface="宋体" charset="0"/>
              <a:cs typeface="宋体"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A4FCD3F1-BA14-1B4A-9E7E-D9ED80D8AEF6}" type="slidenum">
              <a:rPr lang="en-US" sz="1200" b="0">
                <a:solidFill>
                  <a:prstClr val="black"/>
                </a:solidFill>
              </a:rPr>
              <a:pPr/>
              <a:t>10</a:t>
            </a:fld>
            <a:endParaRPr lang="en-US" sz="1200" b="0">
              <a:solidFill>
                <a:prstClr val="black"/>
              </a:solidFill>
            </a:endParaRPr>
          </a:p>
        </p:txBody>
      </p:sp>
      <p:sp>
        <p:nvSpPr>
          <p:cNvPr id="31746" name="Rectangle 2"/>
          <p:cNvSpPr>
            <a:spLocks noGrp="1" noRot="1" noChangeAspect="1" noChangeArrowheads="1"/>
          </p:cNvSpPr>
          <p:nvPr>
            <p:ph type="sldImg"/>
          </p:nvPr>
        </p:nvSpPr>
        <p:spPr>
          <a:xfrm>
            <a:off x="1101725" y="615950"/>
            <a:ext cx="4654550" cy="3492500"/>
          </a:xfrm>
          <a:ln w="12700" cap="flat">
            <a:solidFill>
              <a:schemeClr val="tx1"/>
            </a:solidFill>
          </a:ln>
        </p:spPr>
      </p:sp>
      <p:sp>
        <p:nvSpPr>
          <p:cNvPr id="31747" name="Rectangle 3"/>
          <p:cNvSpPr>
            <a:spLocks noGrp="1" noChangeArrowheads="1"/>
          </p:cNvSpPr>
          <p:nvPr>
            <p:ph type="body" idx="1"/>
          </p:nvPr>
        </p:nvSpPr>
        <p:spPr>
          <a:xfrm>
            <a:off x="914400" y="4338638"/>
            <a:ext cx="5019675"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2090C9C-7680-804C-A7F9-1259473EB592}" type="slidenum">
              <a:rPr lang="en-US" sz="1200" b="0">
                <a:solidFill>
                  <a:prstClr val="black"/>
                </a:solidFill>
              </a:rPr>
              <a:pPr/>
              <a:t>11</a:t>
            </a:fld>
            <a:endParaRPr lang="en-US" sz="1200" b="0">
              <a:solidFill>
                <a:prstClr val="black"/>
              </a:solidFill>
            </a:endParaRPr>
          </a:p>
        </p:txBody>
      </p:sp>
      <p:sp>
        <p:nvSpPr>
          <p:cNvPr id="35842" name="Rectangle 2"/>
          <p:cNvSpPr>
            <a:spLocks noGrp="1" noRot="1" noChangeAspect="1" noChangeArrowheads="1"/>
          </p:cNvSpPr>
          <p:nvPr>
            <p:ph type="sldImg"/>
          </p:nvPr>
        </p:nvSpPr>
        <p:spPr>
          <a:xfrm>
            <a:off x="1101725" y="615950"/>
            <a:ext cx="4654550" cy="3492500"/>
          </a:xfrm>
          <a:ln w="12700" cap="flat">
            <a:solidFill>
              <a:schemeClr val="tx1"/>
            </a:solidFill>
          </a:ln>
        </p:spPr>
      </p:sp>
      <p:sp>
        <p:nvSpPr>
          <p:cNvPr id="35843" name="Rectangle 3"/>
          <p:cNvSpPr>
            <a:spLocks noGrp="1" noChangeArrowheads="1"/>
          </p:cNvSpPr>
          <p:nvPr>
            <p:ph type="body" idx="1"/>
          </p:nvPr>
        </p:nvSpPr>
        <p:spPr>
          <a:xfrm>
            <a:off x="914400" y="4338638"/>
            <a:ext cx="5019675"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zh-CN" altLang="en-US">
              <a:latin typeface="Times" charset="0"/>
              <a:ea typeface="宋体" charset="0"/>
              <a:cs typeface="宋体"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02756" indent="-270291">
              <a:defRPr sz="2300">
                <a:solidFill>
                  <a:schemeClr val="tx1"/>
                </a:solidFill>
                <a:latin typeface="Times" charset="0"/>
                <a:ea typeface="MS PGothic" charset="0"/>
                <a:cs typeface="MS PGothic" charset="0"/>
              </a:defRPr>
            </a:lvl2pPr>
            <a:lvl3pPr marL="1081164" indent="-216233">
              <a:defRPr sz="2300">
                <a:solidFill>
                  <a:schemeClr val="tx1"/>
                </a:solidFill>
                <a:latin typeface="Times" charset="0"/>
                <a:ea typeface="MS PGothic" charset="0"/>
                <a:cs typeface="MS PGothic" charset="0"/>
              </a:defRPr>
            </a:lvl3pPr>
            <a:lvl4pPr marL="1513629" indent="-216233">
              <a:defRPr sz="2300">
                <a:solidFill>
                  <a:schemeClr val="tx1"/>
                </a:solidFill>
                <a:latin typeface="Times" charset="0"/>
                <a:ea typeface="MS PGothic" charset="0"/>
                <a:cs typeface="MS PGothic" charset="0"/>
              </a:defRPr>
            </a:lvl4pPr>
            <a:lvl5pPr marL="1946095" indent="-216233">
              <a:defRPr sz="2300">
                <a:solidFill>
                  <a:schemeClr val="tx1"/>
                </a:solidFill>
                <a:latin typeface="Times"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Times"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Times"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Times"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6E07639C-C6B8-B24B-ADCD-79B821A8B482}" type="slidenum">
              <a:rPr lang="en-US" sz="1200">
                <a:solidFill>
                  <a:prstClr val="black"/>
                </a:solidFill>
              </a:rPr>
              <a:pPr/>
              <a:t>12</a:t>
            </a:fld>
            <a:endParaRPr lang="en-US" sz="1200">
              <a:solidFill>
                <a:prstClr val="black"/>
              </a:solidFill>
            </a:endParaRPr>
          </a:p>
        </p:txBody>
      </p:sp>
      <p:sp>
        <p:nvSpPr>
          <p:cNvPr id="1679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68" tIns="44439" rIns="90468" bIns="44439"/>
          <a:lstStyle/>
          <a:p>
            <a:endParaRPr lang="zh-CN" altLang="en-US">
              <a:latin typeface="Times" charset="0"/>
              <a:ea typeface="MS PGothic" charset="0"/>
              <a:cs typeface="SimSun" charset="0"/>
            </a:endParaRPr>
          </a:p>
        </p:txBody>
      </p:sp>
      <p:sp>
        <p:nvSpPr>
          <p:cNvPr id="167940" name="Rectangle 3"/>
          <p:cNvSpPr>
            <a:spLocks noGrp="1" noRot="1" noChangeAspect="1" noChangeArrowheads="1" noTextEdit="1"/>
          </p:cNvSpPr>
          <p:nvPr>
            <p:ph type="sldImg"/>
          </p:nvPr>
        </p:nvSpPr>
        <p:spPr>
          <a:xfrm>
            <a:off x="1104900" y="657225"/>
            <a:ext cx="4648200" cy="348615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CB8E9-832D-AF44-B807-097D6FD1820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641D6-3BF5-2745-84D3-F672E498E4B0}" type="datetime1">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CAA1C-1711-F34C-AA26-E550A733AA7E}" type="datetime1">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6FD35-595B-A141-86F8-A13C0E0BD3D6}" type="datetime1">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A8FF84-D48E-B746-B8FC-BD636859AF85}"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258116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2B080-6A78-BC48-848E-8EACB5AEDF2E}"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64349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C5262D-CA59-ED40-806A-DB8B7C499682}"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75255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BE648-E0E3-B247-9565-5A89DCBF5EEF}"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244925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9C07E5-57B2-4D48-8C0C-CBCF5C597265}"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71400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059C7B-940D-FD48-B50D-A3EF00D3681B}"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737623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89F602-4143-8140-BCA0-81B6584EFE66}"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815615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37A71E-C5EE-E348-8F49-5DD57FBBC3C2}"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00649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829D-D527-624F-AF10-0CF8C70EFB17}" type="datetime1">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0E8107-AB5B-1B43-B764-10E157801035}"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41484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976DBC-FEC2-564E-A006-C958AD552A6F}"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2849656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04AE4-8861-DA4F-BDFB-662EFDDD24A7}"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29793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E4C580-E329-414F-B98F-42245D5EC99C}"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51550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D5D01E-D9B8-0E4F-9C2F-4584BD1B90AA}"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58687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020347-FFA6-2048-B242-346A09D47543}"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854546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F0F655-93BB-C948-85FE-A2F26B527EE1}"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1741958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1CCFE3-7F44-924D-9382-4976FFAA3C78}"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44574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F93C07-9C7F-154C-A312-F4F1C60AC8A4}"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95690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0005FA-576E-104F-93FA-55B2BE183FE2}"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45900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D2E42-B69B-7E47-88B5-DEA5EC924474}" type="datetime1">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28611C3-1055-2D48-9A36-1694FA16DBDF}"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2335870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6065F1-C558-C046-807F-99B5AF704A04}"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1029650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5731F8-C872-BB42-8880-FB6E363948A4}"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3462049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34388B-1294-E347-B309-BF606E451981}"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113640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78706C-5395-F249-A710-BBF89F28F01A}"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1907998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2C09F0-23BA-FC4B-8839-EBFF5A39524B}"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1072444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17D20EE-F20F-CE4C-B350-CA86D7443465}" type="slidenum">
              <a:rPr lang="en-US">
                <a:solidFill>
                  <a:srgbClr val="000000"/>
                </a:solidFill>
              </a:rPr>
              <a:pPr/>
              <a:t>‹#›</a:t>
            </a:fld>
            <a:endParaRPr lang="en-US" sz="1400">
              <a:solidFill>
                <a:srgbClr val="000000"/>
              </a:solidFill>
            </a:endParaRPr>
          </a:p>
        </p:txBody>
      </p:sp>
    </p:spTree>
    <p:extLst>
      <p:ext uri="{BB962C8B-B14F-4D97-AF65-F5344CB8AC3E}">
        <p14:creationId xmlns:p14="http://schemas.microsoft.com/office/powerpoint/2010/main" val="42413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37352-0D63-4546-911E-34A895C3E4E6}" type="datetime1">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373E4-A6D7-864A-9AEC-15C7B7B3611F}" type="datetime1">
              <a:rPr lang="en-US" smtClean="0"/>
              <a:pPr/>
              <a:t>10/7/14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9EBCD-54E1-E642-B63F-6847165D531F}" type="datetime1">
              <a:rPr lang="en-US" smtClean="0"/>
              <a:pPr/>
              <a:t>10/7/14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5E81E-AC82-1245-8F64-0896434379F9}" type="datetime1">
              <a:rPr lang="en-US" smtClean="0"/>
              <a:pPr/>
              <a:t>10/7/14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85143-D1E9-A344-8823-BACC6AFBD9D9}" type="datetime1">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92FE3-31BF-BC4F-92C9-7EC1A3F96D73}" type="datetime1">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E268-1D0F-8949-BA01-807117CB7E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12762"/>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787400"/>
            <a:ext cx="8229600" cy="53387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B2457-44EB-B64B-8082-9804E2541B93}" type="datetime1">
              <a:rPr lang="en-US" smtClean="0"/>
              <a:pPr/>
              <a:t>10/7/14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BE268-1D0F-8949-BA01-807117CB7E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28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6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1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12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12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eaLnBrk="0" fontAlgn="base" hangingPunct="0">
              <a:spcBef>
                <a:spcPct val="0"/>
              </a:spcBef>
              <a:spcAft>
                <a:spcPct val="0"/>
              </a:spcAft>
              <a:defRPr/>
            </a:pPr>
            <a:endParaRPr lang="en-US">
              <a:solidFill>
                <a:srgbClr val="000000"/>
              </a:solidFill>
              <a:latin typeface="Times"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eaLnBrk="0" fontAlgn="base" hangingPunct="0">
              <a:spcBef>
                <a:spcPct val="0"/>
              </a:spcBef>
              <a:spcAft>
                <a:spcPct val="0"/>
              </a:spcAft>
              <a:defRPr/>
            </a:pPr>
            <a:endParaRPr lang="en-US">
              <a:solidFill>
                <a:srgbClr val="000000"/>
              </a:solidFill>
              <a:latin typeface="Times"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8686800" y="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0"/>
            </a:lvl1pPr>
          </a:lstStyle>
          <a:p>
            <a:pPr defTabSz="914400" eaLnBrk="0" fontAlgn="base" hangingPunct="0">
              <a:spcBef>
                <a:spcPct val="0"/>
              </a:spcBef>
              <a:spcAft>
                <a:spcPct val="0"/>
              </a:spcAft>
              <a:defRPr/>
            </a:pPr>
            <a:fld id="{6C99A33B-22F4-A74B-8E26-FB2E3D86230E}" type="slidenum">
              <a:rPr lang="en-US">
                <a:solidFill>
                  <a:srgbClr val="000000"/>
                </a:solidFill>
                <a:latin typeface="Times" charset="0"/>
                <a:ea typeface="ＭＳ Ｐゴシック" charset="0"/>
                <a:cs typeface="ＭＳ Ｐゴシック" charset="0"/>
              </a:rPr>
              <a:pPr defTabSz="914400" eaLnBrk="0" fontAlgn="base" hangingPunct="0">
                <a:spcBef>
                  <a:spcPct val="0"/>
                </a:spcBef>
                <a:spcAft>
                  <a:spcPct val="0"/>
                </a:spcAft>
                <a:defRPr/>
              </a:pPr>
              <a:t>‹#›</a:t>
            </a:fld>
            <a:endParaRPr lang="en-US" sz="1400">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936309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3800">
          <a:solidFill>
            <a:srgbClr val="000066"/>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800">
          <a:solidFill>
            <a:srgbClr val="000066"/>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800">
          <a:solidFill>
            <a:srgbClr val="000066"/>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800">
          <a:solidFill>
            <a:srgbClr val="000066"/>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800">
          <a:solidFill>
            <a:srgbClr val="000066"/>
          </a:solidFill>
          <a:latin typeface="Verdana"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800">
          <a:solidFill>
            <a:srgbClr val="000066"/>
          </a:solidFill>
          <a:latin typeface="Verdana" pitchFamily="-65" charset="0"/>
        </a:defRPr>
      </a:lvl6pPr>
      <a:lvl7pPr marL="914400" algn="ctr" rtl="0" eaLnBrk="0" fontAlgn="base" hangingPunct="0">
        <a:spcBef>
          <a:spcPct val="0"/>
        </a:spcBef>
        <a:spcAft>
          <a:spcPct val="0"/>
        </a:spcAft>
        <a:defRPr sz="3800">
          <a:solidFill>
            <a:srgbClr val="000066"/>
          </a:solidFill>
          <a:latin typeface="Verdana" pitchFamily="-65" charset="0"/>
        </a:defRPr>
      </a:lvl7pPr>
      <a:lvl8pPr marL="1371600" algn="ctr" rtl="0" eaLnBrk="0" fontAlgn="base" hangingPunct="0">
        <a:spcBef>
          <a:spcPct val="0"/>
        </a:spcBef>
        <a:spcAft>
          <a:spcPct val="0"/>
        </a:spcAft>
        <a:defRPr sz="3800">
          <a:solidFill>
            <a:srgbClr val="000066"/>
          </a:solidFill>
          <a:latin typeface="Verdana" pitchFamily="-65" charset="0"/>
        </a:defRPr>
      </a:lvl8pPr>
      <a:lvl9pPr marL="1828800" algn="ctr" rtl="0" eaLnBrk="0" fontAlgn="base" hangingPunct="0">
        <a:spcBef>
          <a:spcPct val="0"/>
        </a:spcBef>
        <a:spcAft>
          <a:spcPct val="0"/>
        </a:spcAft>
        <a:defRPr sz="3800">
          <a:solidFill>
            <a:srgbClr val="000066"/>
          </a:solidFill>
          <a:latin typeface="Verdana"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ＭＳ Ｐゴシック" charset="0"/>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ＭＳ Ｐゴシック" charset="0"/>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686800" y="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pPr defTabSz="914400" eaLnBrk="0" fontAlgn="base" hangingPunct="0">
              <a:spcBef>
                <a:spcPct val="0"/>
              </a:spcBef>
              <a:spcAft>
                <a:spcPct val="0"/>
              </a:spcAft>
            </a:pPr>
            <a:fld id="{513D09E0-AB60-B946-A445-4EBD873E48F6}" type="slidenum">
              <a:rPr lang="en-US">
                <a:solidFill>
                  <a:srgbClr val="000000"/>
                </a:solidFill>
                <a:latin typeface="Times" charset="0"/>
                <a:ea typeface="MS PGothic" charset="0"/>
                <a:cs typeface="MS PGothic" charset="0"/>
              </a:rPr>
              <a:pPr defTabSz="914400" eaLnBrk="0" fontAlgn="base" hangingPunct="0">
                <a:spcBef>
                  <a:spcPct val="0"/>
                </a:spcBef>
                <a:spcAft>
                  <a:spcPct val="0"/>
                </a:spcAft>
              </a:pPr>
              <a:t>‹#›</a:t>
            </a:fld>
            <a:endParaRPr lang="en-US" sz="140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237908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rtl="0" eaLnBrk="0" fontAlgn="base" hangingPunct="0">
        <a:spcBef>
          <a:spcPct val="0"/>
        </a:spcBef>
        <a:spcAft>
          <a:spcPct val="0"/>
        </a:spcAft>
        <a:defRPr sz="3800">
          <a:solidFill>
            <a:srgbClr val="000066"/>
          </a:solidFill>
          <a:latin typeface="+mj-lt"/>
          <a:ea typeface="MS PGothic" pitchFamily="34" charset="-128"/>
          <a:cs typeface="MS PGothic" pitchFamily="34" charset="-128"/>
        </a:defRPr>
      </a:lvl1pPr>
      <a:lvl2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2pPr>
      <a:lvl3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3pPr>
      <a:lvl4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4pPr>
      <a:lvl5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5pPr>
      <a:lvl6pPr marL="457200" algn="ctr" rtl="0" eaLnBrk="0" fontAlgn="base" hangingPunct="0">
        <a:spcBef>
          <a:spcPct val="0"/>
        </a:spcBef>
        <a:spcAft>
          <a:spcPct val="0"/>
        </a:spcAft>
        <a:defRPr sz="3800">
          <a:solidFill>
            <a:srgbClr val="000066"/>
          </a:solidFill>
          <a:latin typeface="Verdana" pitchFamily="-107" charset="0"/>
        </a:defRPr>
      </a:lvl6pPr>
      <a:lvl7pPr marL="914400" algn="ctr" rtl="0" eaLnBrk="0" fontAlgn="base" hangingPunct="0">
        <a:spcBef>
          <a:spcPct val="0"/>
        </a:spcBef>
        <a:spcAft>
          <a:spcPct val="0"/>
        </a:spcAft>
        <a:defRPr sz="3800">
          <a:solidFill>
            <a:srgbClr val="000066"/>
          </a:solidFill>
          <a:latin typeface="Verdana" pitchFamily="-107" charset="0"/>
        </a:defRPr>
      </a:lvl7pPr>
      <a:lvl8pPr marL="1371600" algn="ctr" rtl="0" eaLnBrk="0" fontAlgn="base" hangingPunct="0">
        <a:spcBef>
          <a:spcPct val="0"/>
        </a:spcBef>
        <a:spcAft>
          <a:spcPct val="0"/>
        </a:spcAft>
        <a:defRPr sz="3800">
          <a:solidFill>
            <a:srgbClr val="000066"/>
          </a:solidFill>
          <a:latin typeface="Verdana" pitchFamily="-107" charset="0"/>
        </a:defRPr>
      </a:lvl8pPr>
      <a:lvl9pPr marL="1828800" algn="ctr" rtl="0" eaLnBrk="0" fontAlgn="base" hangingPunct="0">
        <a:spcBef>
          <a:spcPct val="0"/>
        </a:spcBef>
        <a:spcAft>
          <a:spcPct val="0"/>
        </a:spcAft>
        <a:defRPr sz="3800">
          <a:solidFill>
            <a:srgbClr val="000066"/>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23BD181C-2442-5442-89F1-93DBDE56F4A9}" type="slidenum">
              <a:rPr lang="en-US" sz="1600" b="0">
                <a:solidFill>
                  <a:srgbClr val="000000"/>
                </a:solidFill>
              </a:rPr>
              <a:pPr/>
              <a:t>1</a:t>
            </a:fld>
            <a:endParaRPr lang="en-US" sz="1400" b="0">
              <a:solidFill>
                <a:srgbClr val="000000"/>
              </a:solidFill>
            </a:endParaRPr>
          </a:p>
        </p:txBody>
      </p:sp>
      <p:sp>
        <p:nvSpPr>
          <p:cNvPr id="59394" name="AutoShape 2"/>
          <p:cNvSpPr>
            <a:spLocks noChangeArrowheads="1"/>
          </p:cNvSpPr>
          <p:nvPr/>
        </p:nvSpPr>
        <p:spPr bwMode="auto">
          <a:xfrm>
            <a:off x="62484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395" name="AutoShape 3"/>
          <p:cNvSpPr>
            <a:spLocks noChangeArrowheads="1"/>
          </p:cNvSpPr>
          <p:nvPr/>
        </p:nvSpPr>
        <p:spPr bwMode="auto">
          <a:xfrm>
            <a:off x="6096000" y="44196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396" name="AutoShape 4"/>
          <p:cNvSpPr>
            <a:spLocks noChangeArrowheads="1"/>
          </p:cNvSpPr>
          <p:nvPr/>
        </p:nvSpPr>
        <p:spPr bwMode="auto">
          <a:xfrm>
            <a:off x="28956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397" name="AutoShape 5"/>
          <p:cNvSpPr>
            <a:spLocks noChangeArrowheads="1"/>
          </p:cNvSpPr>
          <p:nvPr/>
        </p:nvSpPr>
        <p:spPr bwMode="auto">
          <a:xfrm>
            <a:off x="76200" y="1066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398" name="AutoShape 6"/>
          <p:cNvSpPr>
            <a:spLocks noChangeArrowheads="1"/>
          </p:cNvSpPr>
          <p:nvPr/>
        </p:nvSpPr>
        <p:spPr bwMode="auto">
          <a:xfrm>
            <a:off x="4572000" y="17526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399" name="Text Box 7"/>
          <p:cNvSpPr txBox="1">
            <a:spLocks noChangeArrowheads="1"/>
          </p:cNvSpPr>
          <p:nvPr/>
        </p:nvSpPr>
        <p:spPr bwMode="auto">
          <a:xfrm>
            <a:off x="6477000" y="49530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a:solidFill>
                  <a:srgbClr val="2213FF"/>
                </a:solidFill>
              </a:rPr>
              <a:t>Business</a:t>
            </a:r>
          </a:p>
          <a:p>
            <a:pPr algn="ctr" defTabSz="914400" eaLnBrk="0" fontAlgn="base" hangingPunct="0">
              <a:spcBef>
                <a:spcPct val="0"/>
              </a:spcBef>
              <a:spcAft>
                <a:spcPct val="0"/>
              </a:spcAft>
            </a:pPr>
            <a:r>
              <a:rPr lang="en-US" i="1">
                <a:solidFill>
                  <a:srgbClr val="2213FF"/>
                </a:solidFill>
              </a:rPr>
              <a:t>Cycle</a:t>
            </a:r>
          </a:p>
          <a:p>
            <a:pPr algn="ctr" defTabSz="914400" eaLnBrk="0" fontAlgn="base" hangingPunct="0">
              <a:spcBef>
                <a:spcPct val="0"/>
              </a:spcBef>
              <a:spcAft>
                <a:spcPct val="0"/>
              </a:spcAft>
            </a:pPr>
            <a:r>
              <a:rPr lang="en-US" i="1">
                <a:solidFill>
                  <a:srgbClr val="2213FF"/>
                </a:solidFill>
              </a:rPr>
              <a:t>Dynamics</a:t>
            </a:r>
          </a:p>
        </p:txBody>
      </p:sp>
      <p:sp>
        <p:nvSpPr>
          <p:cNvPr id="59400" name="Text Box 8"/>
          <p:cNvSpPr txBox="1">
            <a:spLocks noChangeArrowheads="1"/>
          </p:cNvSpPr>
          <p:nvPr/>
        </p:nvSpPr>
        <p:spPr bwMode="auto">
          <a:xfrm>
            <a:off x="4876800" y="2209800"/>
            <a:ext cx="1649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a:solidFill>
                  <a:srgbClr val="2213FF"/>
                </a:solidFill>
              </a:rPr>
              <a:t>Regulatory </a:t>
            </a:r>
          </a:p>
          <a:p>
            <a:pPr algn="ctr" defTabSz="914400" eaLnBrk="0" fontAlgn="base" hangingPunct="0">
              <a:spcBef>
                <a:spcPct val="0"/>
              </a:spcBef>
              <a:spcAft>
                <a:spcPct val="0"/>
              </a:spcAft>
            </a:pPr>
            <a:r>
              <a:rPr lang="en-US" i="1">
                <a:solidFill>
                  <a:srgbClr val="2213FF"/>
                </a:solidFill>
              </a:rPr>
              <a:t>Policy</a:t>
            </a:r>
          </a:p>
          <a:p>
            <a:pPr algn="ctr" defTabSz="914400" eaLnBrk="0" fontAlgn="base" hangingPunct="0">
              <a:spcBef>
                <a:spcPct val="0"/>
              </a:spcBef>
              <a:spcAft>
                <a:spcPct val="0"/>
              </a:spcAft>
            </a:pPr>
            <a:r>
              <a:rPr lang="en-US" i="1">
                <a:solidFill>
                  <a:srgbClr val="2213FF"/>
                </a:solidFill>
              </a:rPr>
              <a:t>Dynamics</a:t>
            </a:r>
          </a:p>
        </p:txBody>
      </p:sp>
      <p:sp>
        <p:nvSpPr>
          <p:cNvPr id="59401" name="Text Box 9"/>
          <p:cNvSpPr txBox="1">
            <a:spLocks noChangeArrowheads="1"/>
          </p:cNvSpPr>
          <p:nvPr/>
        </p:nvSpPr>
        <p:spPr bwMode="auto">
          <a:xfrm>
            <a:off x="411731" y="1700808"/>
            <a:ext cx="15323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dirty="0" smtClean="0">
                <a:solidFill>
                  <a:srgbClr val="2213FF"/>
                </a:solidFill>
              </a:rPr>
              <a:t>Cultural </a:t>
            </a:r>
          </a:p>
          <a:p>
            <a:pPr algn="ctr" defTabSz="914400" eaLnBrk="0" fontAlgn="base" hangingPunct="0">
              <a:spcBef>
                <a:spcPct val="0"/>
              </a:spcBef>
              <a:spcAft>
                <a:spcPct val="0"/>
              </a:spcAft>
            </a:pPr>
            <a:r>
              <a:rPr lang="en-US" i="1" dirty="0" smtClean="0">
                <a:solidFill>
                  <a:srgbClr val="2213FF"/>
                </a:solidFill>
              </a:rPr>
              <a:t>Dynamics</a:t>
            </a:r>
            <a:endParaRPr lang="en-US" i="1" dirty="0">
              <a:solidFill>
                <a:srgbClr val="2213FF"/>
              </a:solidFill>
            </a:endParaRPr>
          </a:p>
        </p:txBody>
      </p:sp>
      <p:sp>
        <p:nvSpPr>
          <p:cNvPr id="59402" name="Text Box 10"/>
          <p:cNvSpPr txBox="1">
            <a:spLocks noChangeArrowheads="1"/>
          </p:cNvSpPr>
          <p:nvPr/>
        </p:nvSpPr>
        <p:spPr bwMode="auto">
          <a:xfrm>
            <a:off x="6629400" y="30480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a:solidFill>
                  <a:srgbClr val="2213FF"/>
                </a:solidFill>
              </a:rPr>
              <a:t>Industry</a:t>
            </a:r>
          </a:p>
          <a:p>
            <a:pPr algn="ctr" defTabSz="914400" eaLnBrk="0" fontAlgn="base" hangingPunct="0">
              <a:spcBef>
                <a:spcPct val="0"/>
              </a:spcBef>
              <a:spcAft>
                <a:spcPct val="0"/>
              </a:spcAft>
            </a:pPr>
            <a:r>
              <a:rPr lang="en-US" i="1">
                <a:solidFill>
                  <a:srgbClr val="2213FF"/>
                </a:solidFill>
              </a:rPr>
              <a:t>Structure</a:t>
            </a:r>
          </a:p>
          <a:p>
            <a:pPr algn="ctr" defTabSz="914400" eaLnBrk="0" fontAlgn="base" hangingPunct="0">
              <a:spcBef>
                <a:spcPct val="0"/>
              </a:spcBef>
              <a:spcAft>
                <a:spcPct val="0"/>
              </a:spcAft>
            </a:pPr>
            <a:r>
              <a:rPr lang="en-US" i="1">
                <a:solidFill>
                  <a:srgbClr val="2213FF"/>
                </a:solidFill>
              </a:rPr>
              <a:t>Dynamics</a:t>
            </a:r>
          </a:p>
        </p:txBody>
      </p:sp>
      <p:sp>
        <p:nvSpPr>
          <p:cNvPr id="59403" name="AutoShape 11"/>
          <p:cNvSpPr>
            <a:spLocks noChangeArrowheads="1"/>
          </p:cNvSpPr>
          <p:nvPr/>
        </p:nvSpPr>
        <p:spPr bwMode="auto">
          <a:xfrm>
            <a:off x="990600" y="2743200"/>
            <a:ext cx="2133600" cy="2057400"/>
          </a:xfrm>
          <a:prstGeom prst="star16">
            <a:avLst>
              <a:gd name="adj" fmla="val 37500"/>
            </a:avLst>
          </a:prstGeom>
          <a:solidFill>
            <a:schemeClr val="bg1"/>
          </a:solidFill>
          <a:ln w="38100">
            <a:solidFill>
              <a:srgbClr val="008000"/>
            </a:solidFill>
            <a:miter lim="800000"/>
            <a:headEnd/>
            <a:tailEnd/>
          </a:ln>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404" name="Text Box 12"/>
          <p:cNvSpPr txBox="1">
            <a:spLocks noChangeArrowheads="1"/>
          </p:cNvSpPr>
          <p:nvPr/>
        </p:nvSpPr>
        <p:spPr bwMode="auto">
          <a:xfrm>
            <a:off x="1270000" y="3187700"/>
            <a:ext cx="155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a:solidFill>
                  <a:srgbClr val="2213FF"/>
                </a:solidFill>
              </a:rPr>
              <a:t>Customer</a:t>
            </a:r>
          </a:p>
          <a:p>
            <a:pPr algn="ctr" defTabSz="914400" eaLnBrk="0" fontAlgn="base" hangingPunct="0">
              <a:spcBef>
                <a:spcPct val="0"/>
              </a:spcBef>
              <a:spcAft>
                <a:spcPct val="0"/>
              </a:spcAft>
            </a:pPr>
            <a:r>
              <a:rPr lang="en-US" i="1">
                <a:solidFill>
                  <a:srgbClr val="2213FF"/>
                </a:solidFill>
              </a:rPr>
              <a:t>Preference</a:t>
            </a:r>
          </a:p>
          <a:p>
            <a:pPr algn="ctr" defTabSz="914400" eaLnBrk="0" fontAlgn="base" hangingPunct="0">
              <a:spcBef>
                <a:spcPct val="0"/>
              </a:spcBef>
              <a:spcAft>
                <a:spcPct val="0"/>
              </a:spcAft>
            </a:pPr>
            <a:r>
              <a:rPr lang="en-US" i="1">
                <a:solidFill>
                  <a:srgbClr val="2213FF"/>
                </a:solidFill>
              </a:rPr>
              <a:t>Dynamics</a:t>
            </a:r>
          </a:p>
        </p:txBody>
      </p:sp>
      <p:sp>
        <p:nvSpPr>
          <p:cNvPr id="59405" name="Text Box 13"/>
          <p:cNvSpPr txBox="1">
            <a:spLocks noChangeArrowheads="1"/>
          </p:cNvSpPr>
          <p:nvPr/>
        </p:nvSpPr>
        <p:spPr bwMode="auto">
          <a:xfrm>
            <a:off x="208239" y="228600"/>
            <a:ext cx="8610049"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lnSpc>
                <a:spcPct val="80000"/>
              </a:lnSpc>
              <a:spcBef>
                <a:spcPct val="0"/>
              </a:spcBef>
              <a:spcAft>
                <a:spcPct val="0"/>
              </a:spcAft>
            </a:pPr>
            <a:r>
              <a:rPr lang="ja-JP" altLang="en-US" sz="3600" dirty="0">
                <a:solidFill>
                  <a:srgbClr val="ED181E"/>
                </a:solidFill>
              </a:rPr>
              <a:t>“</a:t>
            </a:r>
            <a:r>
              <a:rPr lang="en-US" altLang="ja-JP" sz="3600" dirty="0">
                <a:solidFill>
                  <a:srgbClr val="ED181E"/>
                </a:solidFill>
              </a:rPr>
              <a:t>Gear Model</a:t>
            </a:r>
            <a:r>
              <a:rPr lang="ja-JP" altLang="en-US" sz="3600" dirty="0">
                <a:solidFill>
                  <a:srgbClr val="ED181E"/>
                </a:solidFill>
              </a:rPr>
              <a:t>”</a:t>
            </a:r>
            <a:r>
              <a:rPr lang="en-US" altLang="ja-JP" sz="3600" dirty="0">
                <a:solidFill>
                  <a:srgbClr val="ED181E"/>
                </a:solidFill>
              </a:rPr>
              <a:t> to support </a:t>
            </a:r>
            <a:r>
              <a:rPr lang="en-US" altLang="ja-JP" sz="3600" dirty="0" err="1">
                <a:solidFill>
                  <a:srgbClr val="ED181E"/>
                </a:solidFill>
              </a:rPr>
              <a:t>Roadmapping</a:t>
            </a:r>
            <a:r>
              <a:rPr lang="en-US" altLang="ja-JP" sz="3600" dirty="0">
                <a:solidFill>
                  <a:srgbClr val="ED181E"/>
                </a:solidFill>
              </a:rPr>
              <a:t> of</a:t>
            </a:r>
          </a:p>
          <a:p>
            <a:pPr algn="ctr" defTabSz="914400" eaLnBrk="0" fontAlgn="base" hangingPunct="0">
              <a:lnSpc>
                <a:spcPct val="80000"/>
              </a:lnSpc>
              <a:spcBef>
                <a:spcPct val="0"/>
              </a:spcBef>
              <a:spcAft>
                <a:spcPct val="0"/>
              </a:spcAft>
            </a:pPr>
            <a:r>
              <a:rPr lang="en-US" sz="3600" dirty="0">
                <a:solidFill>
                  <a:srgbClr val="ED181E"/>
                </a:solidFill>
              </a:rPr>
              <a:t>Value Chain </a:t>
            </a:r>
            <a:r>
              <a:rPr lang="en-US" sz="3600" dirty="0" smtClean="0">
                <a:solidFill>
                  <a:srgbClr val="ED181E"/>
                </a:solidFill>
              </a:rPr>
              <a:t>Dynamics</a:t>
            </a:r>
            <a:endParaRPr lang="en-US" sz="3600" dirty="0">
              <a:solidFill>
                <a:srgbClr val="ED181E"/>
              </a:solidFill>
            </a:endParaRPr>
          </a:p>
        </p:txBody>
      </p:sp>
      <p:sp>
        <p:nvSpPr>
          <p:cNvPr id="59406" name="AutoShape 14"/>
          <p:cNvSpPr>
            <a:spLocks noChangeArrowheads="1"/>
          </p:cNvSpPr>
          <p:nvPr/>
        </p:nvSpPr>
        <p:spPr bwMode="auto">
          <a:xfrm>
            <a:off x="4114800" y="45720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9407" name="Text Box 15"/>
          <p:cNvSpPr txBox="1">
            <a:spLocks noChangeArrowheads="1"/>
          </p:cNvSpPr>
          <p:nvPr/>
        </p:nvSpPr>
        <p:spPr bwMode="auto">
          <a:xfrm>
            <a:off x="4495800" y="51054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spcBef>
                <a:spcPct val="0"/>
              </a:spcBef>
              <a:spcAft>
                <a:spcPct val="0"/>
              </a:spcAft>
            </a:pPr>
            <a:r>
              <a:rPr lang="en-US" i="1">
                <a:solidFill>
                  <a:srgbClr val="2213FF"/>
                </a:solidFill>
              </a:rPr>
              <a:t>Capital</a:t>
            </a:r>
          </a:p>
          <a:p>
            <a:pPr algn="ctr" defTabSz="914400" eaLnBrk="0" fontAlgn="base" hangingPunct="0">
              <a:spcBef>
                <a:spcPct val="0"/>
              </a:spcBef>
              <a:spcAft>
                <a:spcPct val="0"/>
              </a:spcAft>
            </a:pPr>
            <a:r>
              <a:rPr lang="en-US" i="1">
                <a:solidFill>
                  <a:srgbClr val="2213FF"/>
                </a:solidFill>
              </a:rPr>
              <a:t>Market</a:t>
            </a:r>
          </a:p>
          <a:p>
            <a:pPr algn="ctr" defTabSz="914400" eaLnBrk="0" fontAlgn="base" hangingPunct="0">
              <a:spcBef>
                <a:spcPct val="0"/>
              </a:spcBef>
              <a:spcAft>
                <a:spcPct val="0"/>
              </a:spcAft>
            </a:pPr>
            <a:r>
              <a:rPr lang="en-US" i="1">
                <a:solidFill>
                  <a:srgbClr val="2213FF"/>
                </a:solidFill>
              </a:rPr>
              <a:t>Dynamics</a:t>
            </a:r>
          </a:p>
        </p:txBody>
      </p:sp>
      <p:sp>
        <p:nvSpPr>
          <p:cNvPr id="59408" name="Text Box 16"/>
          <p:cNvSpPr txBox="1">
            <a:spLocks noChangeArrowheads="1"/>
          </p:cNvSpPr>
          <p:nvPr/>
        </p:nvSpPr>
        <p:spPr bwMode="auto">
          <a:xfrm>
            <a:off x="14288" y="5410200"/>
            <a:ext cx="3722687" cy="12382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defTabSz="914400" eaLnBrk="0" fontAlgn="base" hangingPunct="0">
              <a:spcBef>
                <a:spcPct val="0"/>
              </a:spcBef>
              <a:spcAft>
                <a:spcPct val="0"/>
              </a:spcAft>
            </a:pPr>
            <a:r>
              <a:rPr lang="en-US">
                <a:solidFill>
                  <a:srgbClr val="FF0731"/>
                </a:solidFill>
                <a:latin typeface="Comic Sans MS" charset="0"/>
              </a:rPr>
              <a:t>Interdependent sectors</a:t>
            </a:r>
          </a:p>
          <a:p>
            <a:pPr defTabSz="914400" eaLnBrk="0" fontAlgn="base" hangingPunct="0">
              <a:spcBef>
                <a:spcPct val="0"/>
              </a:spcBef>
              <a:spcAft>
                <a:spcPct val="0"/>
              </a:spcAft>
            </a:pPr>
            <a:r>
              <a:rPr lang="en-US">
                <a:solidFill>
                  <a:srgbClr val="FF0731"/>
                </a:solidFill>
                <a:latin typeface="Comic Sans MS" charset="0"/>
              </a:rPr>
              <a:t>represented as </a:t>
            </a:r>
          </a:p>
          <a:p>
            <a:pPr defTabSz="914400" eaLnBrk="0" fontAlgn="base" hangingPunct="0">
              <a:spcBef>
                <a:spcPct val="0"/>
              </a:spcBef>
              <a:spcAft>
                <a:spcPct val="0"/>
              </a:spcAft>
            </a:pPr>
            <a:r>
              <a:rPr lang="en-US">
                <a:solidFill>
                  <a:srgbClr val="FF0731"/>
                </a:solidFill>
                <a:latin typeface="Comic Sans MS" charset="0"/>
              </a:rPr>
              <a:t>intermeshed gears</a:t>
            </a:r>
            <a:endParaRPr lang="en-US">
              <a:solidFill>
                <a:srgbClr val="FF0731"/>
              </a:solidFill>
            </a:endParaRPr>
          </a:p>
        </p:txBody>
      </p:sp>
      <p:sp>
        <p:nvSpPr>
          <p:cNvPr id="59410" name="Text Box 18"/>
          <p:cNvSpPr txBox="1">
            <a:spLocks noChangeArrowheads="1"/>
          </p:cNvSpPr>
          <p:nvPr/>
        </p:nvSpPr>
        <p:spPr bwMode="auto">
          <a:xfrm>
            <a:off x="3009900" y="3124200"/>
            <a:ext cx="1885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defTabSz="914400" eaLnBrk="0" fontAlgn="base" hangingPunct="0">
              <a:lnSpc>
                <a:spcPct val="90000"/>
              </a:lnSpc>
              <a:spcBef>
                <a:spcPct val="0"/>
              </a:spcBef>
              <a:spcAft>
                <a:spcPct val="0"/>
              </a:spcAft>
            </a:pPr>
            <a:r>
              <a:rPr lang="en-US" i="1">
                <a:solidFill>
                  <a:srgbClr val="2213FF"/>
                </a:solidFill>
              </a:rPr>
              <a:t>Technology</a:t>
            </a:r>
          </a:p>
          <a:p>
            <a:pPr algn="ctr" defTabSz="914400" eaLnBrk="0" fontAlgn="base" hangingPunct="0">
              <a:lnSpc>
                <a:spcPct val="90000"/>
              </a:lnSpc>
              <a:spcBef>
                <a:spcPct val="0"/>
              </a:spcBef>
              <a:spcAft>
                <a:spcPct val="0"/>
              </a:spcAft>
            </a:pPr>
            <a:r>
              <a:rPr lang="en-US" i="1">
                <a:solidFill>
                  <a:srgbClr val="2213FF"/>
                </a:solidFill>
              </a:rPr>
              <a:t>&amp; Innovation</a:t>
            </a:r>
          </a:p>
          <a:p>
            <a:pPr algn="ctr" defTabSz="914400" eaLnBrk="0" fontAlgn="base" hangingPunct="0">
              <a:lnSpc>
                <a:spcPct val="90000"/>
              </a:lnSpc>
              <a:spcBef>
                <a:spcPct val="0"/>
              </a:spcBef>
              <a:spcAft>
                <a:spcPct val="0"/>
              </a:spcAft>
            </a:pPr>
            <a:r>
              <a:rPr lang="en-US" i="1">
                <a:solidFill>
                  <a:srgbClr val="2213FF"/>
                </a:solidFill>
              </a:rPr>
              <a:t>Dynamics</a:t>
            </a:r>
          </a:p>
        </p:txBody>
      </p:sp>
    </p:spTree>
    <p:extLst>
      <p:ext uri="{BB962C8B-B14F-4D97-AF65-F5344CB8AC3E}">
        <p14:creationId xmlns:p14="http://schemas.microsoft.com/office/powerpoint/2010/main" val="965423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A51A67C8-602A-0D40-AF41-EFB3B91F0E9A}" type="slidenum">
              <a:rPr lang="en-US" sz="1600" b="0">
                <a:solidFill>
                  <a:srgbClr val="000000"/>
                </a:solidFill>
              </a:rPr>
              <a:pPr/>
              <a:t>10</a:t>
            </a:fld>
            <a:endParaRPr lang="en-US" sz="1400" b="0">
              <a:solidFill>
                <a:srgbClr val="000000"/>
              </a:solidFill>
            </a:endParaRPr>
          </a:p>
        </p:txBody>
      </p:sp>
      <p:sp>
        <p:nvSpPr>
          <p:cNvPr id="30722" name="Rectangle 2"/>
          <p:cNvSpPr>
            <a:spLocks noChangeArrowheads="1"/>
          </p:cNvSpPr>
          <p:nvPr/>
        </p:nvSpPr>
        <p:spPr bwMode="auto">
          <a:xfrm>
            <a:off x="120650" y="65088"/>
            <a:ext cx="84772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2400" b="1">
                <a:solidFill>
                  <a:srgbClr val="000000"/>
                </a:solidFill>
                <a:latin typeface="Comic Sans MS" charset="0"/>
                <a:ea typeface="ＭＳ Ｐゴシック" charset="0"/>
                <a:cs typeface="ＭＳ Ｐゴシック" charset="0"/>
              </a:rPr>
              <a:t>THE DYNAMICS OF PRODUCT ARCHITECTURE, </a:t>
            </a:r>
          </a:p>
          <a:p>
            <a:pPr algn="ctr" defTabSz="898525" eaLnBrk="0" fontAlgn="base" hangingPunct="0">
              <a:spcBef>
                <a:spcPct val="0"/>
              </a:spcBef>
              <a:spcAft>
                <a:spcPct val="0"/>
              </a:spcAft>
            </a:pPr>
            <a:r>
              <a:rPr lang="en-US" sz="2400" b="1">
                <a:solidFill>
                  <a:srgbClr val="000000"/>
                </a:solidFill>
                <a:latin typeface="Comic Sans MS" charset="0"/>
                <a:ea typeface="ＭＳ Ｐゴシック" charset="0"/>
                <a:cs typeface="ＭＳ Ｐゴシック" charset="0"/>
              </a:rPr>
              <a:t>STANDARDS,AND VALUE CHAIN STRUCTURE:</a:t>
            </a:r>
            <a:endParaRPr lang="en-US" sz="2800" b="1">
              <a:solidFill>
                <a:srgbClr val="000000"/>
              </a:solidFill>
              <a:latin typeface="Times New Roman" charset="0"/>
              <a:ea typeface="ＭＳ Ｐゴシック" charset="0"/>
              <a:cs typeface="ＭＳ Ｐゴシック" charset="0"/>
            </a:endParaRPr>
          </a:p>
          <a:p>
            <a:pPr algn="ctr" defTabSz="898525" eaLnBrk="0" fontAlgn="base" hangingPunct="0">
              <a:spcBef>
                <a:spcPct val="0"/>
              </a:spcBef>
              <a:spcAft>
                <a:spcPct val="0"/>
              </a:spcAft>
            </a:pPr>
            <a:r>
              <a:rPr lang="ja-JP" altLang="en-US" sz="3100" b="1" i="1">
                <a:solidFill>
                  <a:srgbClr val="FF0000"/>
                </a:solidFill>
                <a:latin typeface="Comic Sans MS" charset="0"/>
                <a:ea typeface="ＭＳ Ｐゴシック" charset="0"/>
                <a:cs typeface="ＭＳ Ｐゴシック" charset="0"/>
              </a:rPr>
              <a:t>“</a:t>
            </a:r>
            <a:r>
              <a:rPr lang="en-US" altLang="ja-JP" sz="3100" b="1" i="1">
                <a:solidFill>
                  <a:srgbClr val="FF0000"/>
                </a:solidFill>
                <a:latin typeface="Comic Sans MS" charset="0"/>
                <a:ea typeface="ＭＳ Ｐゴシック" charset="0"/>
                <a:cs typeface="ＭＳ Ｐゴシック" charset="0"/>
              </a:rPr>
              <a:t>THE DOUBLE HELIX</a:t>
            </a:r>
            <a:r>
              <a:rPr lang="ja-JP" altLang="en-US" sz="3100" b="1" i="1">
                <a:solidFill>
                  <a:srgbClr val="FF0000"/>
                </a:solidFill>
                <a:latin typeface="Comic Sans MS" charset="0"/>
                <a:ea typeface="ＭＳ Ｐゴシック" charset="0"/>
                <a:cs typeface="ＭＳ Ｐゴシック" charset="0"/>
              </a:rPr>
              <a:t>”</a:t>
            </a:r>
            <a:endParaRPr lang="en-US" sz="3100" b="1">
              <a:solidFill>
                <a:srgbClr val="FF0000"/>
              </a:solidFill>
              <a:latin typeface="Times New Roman" charset="0"/>
              <a:ea typeface="ＭＳ Ｐゴシック" charset="0"/>
              <a:cs typeface="ＭＳ Ｐゴシック" charset="0"/>
            </a:endParaRPr>
          </a:p>
        </p:txBody>
      </p:sp>
      <p:sp>
        <p:nvSpPr>
          <p:cNvPr id="30723" name="Rectangle 3"/>
          <p:cNvSpPr>
            <a:spLocks noChangeArrowheads="1"/>
          </p:cNvSpPr>
          <p:nvPr/>
        </p:nvSpPr>
        <p:spPr bwMode="auto">
          <a:xfrm>
            <a:off x="119063" y="6381750"/>
            <a:ext cx="8850312" cy="344488"/>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4" name="Oval 4"/>
          <p:cNvSpPr>
            <a:spLocks noChangeArrowheads="1"/>
          </p:cNvSpPr>
          <p:nvPr/>
        </p:nvSpPr>
        <p:spPr bwMode="auto">
          <a:xfrm>
            <a:off x="4365625" y="1930400"/>
            <a:ext cx="3935413" cy="3536950"/>
          </a:xfrm>
          <a:prstGeom prst="ellipse">
            <a:avLst/>
          </a:prstGeom>
          <a:solidFill>
            <a:schemeClr val="bg1"/>
          </a:solidFill>
          <a:ln w="101600">
            <a:solidFill>
              <a:srgbClr val="114FFB"/>
            </a:solidFill>
            <a:round/>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5" name="Oval 5"/>
          <p:cNvSpPr>
            <a:spLocks noChangeArrowheads="1"/>
          </p:cNvSpPr>
          <p:nvPr/>
        </p:nvSpPr>
        <p:spPr bwMode="auto">
          <a:xfrm>
            <a:off x="481013" y="1858963"/>
            <a:ext cx="3783012" cy="3608387"/>
          </a:xfrm>
          <a:prstGeom prst="ellipse">
            <a:avLst/>
          </a:prstGeom>
          <a:solidFill>
            <a:schemeClr val="bg1"/>
          </a:solidFill>
          <a:ln w="101600">
            <a:solidFill>
              <a:srgbClr val="114FFB"/>
            </a:solidFill>
            <a:round/>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6" name="Rectangle 6"/>
          <p:cNvSpPr>
            <a:spLocks noChangeArrowheads="1"/>
          </p:cNvSpPr>
          <p:nvPr/>
        </p:nvSpPr>
        <p:spPr bwMode="auto">
          <a:xfrm>
            <a:off x="3352800" y="2590800"/>
            <a:ext cx="2197100" cy="2124075"/>
          </a:xfrm>
          <a:prstGeom prst="rect">
            <a:avLst/>
          </a:prstGeom>
          <a:solidFill>
            <a:schemeClr val="bg1"/>
          </a:solidFill>
          <a:ln w="12700">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7" name="Line 7"/>
          <p:cNvSpPr>
            <a:spLocks noChangeShapeType="1"/>
          </p:cNvSpPr>
          <p:nvPr/>
        </p:nvSpPr>
        <p:spPr bwMode="auto">
          <a:xfrm flipH="1">
            <a:off x="4035425" y="2846388"/>
            <a:ext cx="744538"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8" name="Line 8"/>
          <p:cNvSpPr>
            <a:spLocks noChangeShapeType="1"/>
          </p:cNvSpPr>
          <p:nvPr/>
        </p:nvSpPr>
        <p:spPr bwMode="auto">
          <a:xfrm>
            <a:off x="3959225" y="2846388"/>
            <a:ext cx="685800"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29" name="Rectangle 9"/>
          <p:cNvSpPr>
            <a:spLocks noChangeArrowheads="1"/>
          </p:cNvSpPr>
          <p:nvPr/>
        </p:nvSpPr>
        <p:spPr bwMode="auto">
          <a:xfrm>
            <a:off x="4549775" y="2244725"/>
            <a:ext cx="2271713" cy="650875"/>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30" name="Rectangle 10"/>
          <p:cNvSpPr>
            <a:spLocks noChangeArrowheads="1"/>
          </p:cNvSpPr>
          <p:nvPr/>
        </p:nvSpPr>
        <p:spPr bwMode="auto">
          <a:xfrm>
            <a:off x="4522788" y="2265363"/>
            <a:ext cx="23114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MODULAR PRODUCT</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HORIZONTAL INDUSTRY</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OPEN STANDARDS</a:t>
            </a:r>
          </a:p>
        </p:txBody>
      </p:sp>
      <p:sp>
        <p:nvSpPr>
          <p:cNvPr id="30731" name="Rectangle 11"/>
          <p:cNvSpPr>
            <a:spLocks noChangeArrowheads="1"/>
          </p:cNvSpPr>
          <p:nvPr/>
        </p:nvSpPr>
        <p:spPr bwMode="auto">
          <a:xfrm>
            <a:off x="1981200" y="2209800"/>
            <a:ext cx="2362200" cy="649288"/>
          </a:xfrm>
          <a:prstGeom prst="rect">
            <a:avLst/>
          </a:prstGeom>
          <a:solidFill>
            <a:schemeClr val="bg1"/>
          </a:solidFill>
          <a:ln w="12700">
            <a:solidFill>
              <a:schemeClr val="tx1"/>
            </a:solidFill>
            <a:miter lim="800000"/>
            <a:headEnd/>
            <a:tailEnd/>
          </a:ln>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INTEGRAL PRODUCT</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VERTICAL INDUSTRY</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PROPRIETARY STANDARDS</a:t>
            </a:r>
          </a:p>
        </p:txBody>
      </p:sp>
      <p:sp>
        <p:nvSpPr>
          <p:cNvPr id="30732" name="Rectangle 12"/>
          <p:cNvSpPr>
            <a:spLocks noChangeArrowheads="1"/>
          </p:cNvSpPr>
          <p:nvPr/>
        </p:nvSpPr>
        <p:spPr bwMode="auto">
          <a:xfrm>
            <a:off x="146050" y="6175375"/>
            <a:ext cx="89979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endParaRPr lang="en-US" sz="1400" b="1">
              <a:solidFill>
                <a:srgbClr val="000000"/>
              </a:solidFill>
              <a:latin typeface="Palatino" charset="0"/>
              <a:ea typeface="ＭＳ Ｐゴシック" charset="0"/>
              <a:cs typeface="ＭＳ Ｐゴシック" charset="0"/>
            </a:endParaRPr>
          </a:p>
          <a:p>
            <a:pPr defTabSz="898525" eaLnBrk="0" fontAlgn="base" hangingPunct="0">
              <a:spcBef>
                <a:spcPct val="0"/>
              </a:spcBef>
              <a:spcAft>
                <a:spcPct val="0"/>
              </a:spcAft>
            </a:pPr>
            <a:r>
              <a:rPr lang="en-US" sz="2000" b="1">
                <a:solidFill>
                  <a:srgbClr val="000000"/>
                </a:solidFill>
                <a:latin typeface="Palatino" charset="0"/>
                <a:ea typeface="ＭＳ Ｐゴシック" charset="0"/>
                <a:cs typeface="ＭＳ Ｐゴシック" charset="0"/>
              </a:rPr>
              <a:t>Fine &amp; Whitney, </a:t>
            </a:r>
            <a:r>
              <a:rPr lang="ja-JP" altLang="en-US" sz="2000" b="1">
                <a:solidFill>
                  <a:srgbClr val="000000"/>
                </a:solidFill>
                <a:latin typeface="Palatino" charset="0"/>
                <a:ea typeface="ＭＳ Ｐゴシック" charset="0"/>
                <a:cs typeface="ＭＳ Ｐゴシック" charset="0"/>
              </a:rPr>
              <a:t>“</a:t>
            </a:r>
            <a:r>
              <a:rPr lang="en-US" altLang="ja-JP" sz="2000" b="1">
                <a:solidFill>
                  <a:srgbClr val="000000"/>
                </a:solidFill>
                <a:latin typeface="Palatino" charset="0"/>
                <a:ea typeface="ＭＳ Ｐゴシック" charset="0"/>
                <a:cs typeface="ＭＳ Ｐゴシック" charset="0"/>
              </a:rPr>
              <a:t>Is the Make/Buy Decision Process a Core Competence?</a:t>
            </a:r>
            <a:r>
              <a:rPr lang="ja-JP" altLang="en-US" sz="2000" b="1">
                <a:solidFill>
                  <a:srgbClr val="000000"/>
                </a:solidFill>
                <a:latin typeface="Palatino" charset="0"/>
                <a:ea typeface="ＭＳ Ｐゴシック" charset="0"/>
                <a:cs typeface="ＭＳ Ｐゴシック" charset="0"/>
              </a:rPr>
              <a:t>”</a:t>
            </a:r>
            <a:endParaRPr lang="en-US" sz="2000" b="1">
              <a:solidFill>
                <a:srgbClr val="000000"/>
              </a:solidFill>
              <a:latin typeface="Palatino" charset="0"/>
              <a:ea typeface="ＭＳ Ｐゴシック" charset="0"/>
              <a:cs typeface="ＭＳ Ｐゴシック" charset="0"/>
            </a:endParaRPr>
          </a:p>
        </p:txBody>
      </p:sp>
      <p:sp>
        <p:nvSpPr>
          <p:cNvPr id="30733" name="Rectangle 13"/>
          <p:cNvSpPr>
            <a:spLocks noChangeArrowheads="1"/>
          </p:cNvSpPr>
          <p:nvPr/>
        </p:nvSpPr>
        <p:spPr bwMode="auto">
          <a:xfrm>
            <a:off x="4473575" y="4524375"/>
            <a:ext cx="1435100" cy="414338"/>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34" name="Rectangle 14"/>
          <p:cNvSpPr>
            <a:spLocks noChangeArrowheads="1"/>
          </p:cNvSpPr>
          <p:nvPr/>
        </p:nvSpPr>
        <p:spPr bwMode="auto">
          <a:xfrm>
            <a:off x="4449763" y="4543425"/>
            <a:ext cx="1393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INCENTIVE TO</a:t>
            </a:r>
          </a:p>
          <a:p>
            <a:pP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 INTEGRATE</a:t>
            </a:r>
          </a:p>
        </p:txBody>
      </p:sp>
      <p:sp>
        <p:nvSpPr>
          <p:cNvPr id="30735" name="Rectangle 15"/>
          <p:cNvSpPr>
            <a:spLocks noChangeArrowheads="1"/>
          </p:cNvSpPr>
          <p:nvPr/>
        </p:nvSpPr>
        <p:spPr bwMode="auto">
          <a:xfrm>
            <a:off x="2720975" y="4524375"/>
            <a:ext cx="1511300" cy="414338"/>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36" name="Rectangle 16"/>
          <p:cNvSpPr>
            <a:spLocks noChangeArrowheads="1"/>
          </p:cNvSpPr>
          <p:nvPr/>
        </p:nvSpPr>
        <p:spPr bwMode="auto">
          <a:xfrm>
            <a:off x="2617788" y="4513263"/>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PRESSURE TO </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DIS-INTEGRATE</a:t>
            </a:r>
          </a:p>
        </p:txBody>
      </p:sp>
      <p:sp>
        <p:nvSpPr>
          <p:cNvPr id="30737" name="Rectangle 17"/>
          <p:cNvSpPr>
            <a:spLocks noChangeArrowheads="1"/>
          </p:cNvSpPr>
          <p:nvPr/>
        </p:nvSpPr>
        <p:spPr bwMode="auto">
          <a:xfrm>
            <a:off x="436563" y="4665663"/>
            <a:ext cx="1663700" cy="415925"/>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38" name="Rectangle 18"/>
          <p:cNvSpPr>
            <a:spLocks noChangeArrowheads="1"/>
          </p:cNvSpPr>
          <p:nvPr/>
        </p:nvSpPr>
        <p:spPr bwMode="auto">
          <a:xfrm>
            <a:off x="334963" y="4657725"/>
            <a:ext cx="17764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ORGANIZATIONAL</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RIGIDITIES</a:t>
            </a:r>
          </a:p>
        </p:txBody>
      </p:sp>
      <p:sp>
        <p:nvSpPr>
          <p:cNvPr id="30739" name="Rectangle 19"/>
          <p:cNvSpPr>
            <a:spLocks noChangeArrowheads="1"/>
          </p:cNvSpPr>
          <p:nvPr/>
        </p:nvSpPr>
        <p:spPr bwMode="auto">
          <a:xfrm>
            <a:off x="207963" y="3597275"/>
            <a:ext cx="1511300" cy="558800"/>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0" name="Rectangle 20"/>
          <p:cNvSpPr>
            <a:spLocks noChangeArrowheads="1"/>
          </p:cNvSpPr>
          <p:nvPr/>
        </p:nvSpPr>
        <p:spPr bwMode="auto">
          <a:xfrm>
            <a:off x="104775" y="3587750"/>
            <a:ext cx="1625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HIGH-</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DIMENSIONAL</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COMPLEXITY</a:t>
            </a:r>
          </a:p>
        </p:txBody>
      </p:sp>
      <p:sp>
        <p:nvSpPr>
          <p:cNvPr id="30741" name="Rectangle 21"/>
          <p:cNvSpPr>
            <a:spLocks noChangeArrowheads="1"/>
          </p:cNvSpPr>
          <p:nvPr/>
        </p:nvSpPr>
        <p:spPr bwMode="auto">
          <a:xfrm>
            <a:off x="360363" y="2459038"/>
            <a:ext cx="1511300" cy="414337"/>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2" name="Rectangle 22"/>
          <p:cNvSpPr>
            <a:spLocks noChangeArrowheads="1"/>
          </p:cNvSpPr>
          <p:nvPr/>
        </p:nvSpPr>
        <p:spPr bwMode="auto">
          <a:xfrm>
            <a:off x="257175" y="2447925"/>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NICHE </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COMPETITORS</a:t>
            </a:r>
          </a:p>
        </p:txBody>
      </p:sp>
      <p:sp>
        <p:nvSpPr>
          <p:cNvPr id="30743" name="Line 23"/>
          <p:cNvSpPr>
            <a:spLocks noChangeShapeType="1"/>
          </p:cNvSpPr>
          <p:nvPr/>
        </p:nvSpPr>
        <p:spPr bwMode="auto">
          <a:xfrm>
            <a:off x="2200275" y="2965450"/>
            <a:ext cx="846138" cy="136366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4" name="Line 24"/>
          <p:cNvSpPr>
            <a:spLocks noChangeShapeType="1"/>
          </p:cNvSpPr>
          <p:nvPr/>
        </p:nvSpPr>
        <p:spPr bwMode="auto">
          <a:xfrm>
            <a:off x="1903413" y="3975100"/>
            <a:ext cx="836612" cy="4953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5" name="Line 25"/>
          <p:cNvSpPr>
            <a:spLocks noChangeShapeType="1"/>
          </p:cNvSpPr>
          <p:nvPr/>
        </p:nvSpPr>
        <p:spPr bwMode="auto">
          <a:xfrm flipV="1">
            <a:off x="2208213" y="4822825"/>
            <a:ext cx="44767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6" name="Rectangle 26"/>
          <p:cNvSpPr>
            <a:spLocks noChangeArrowheads="1"/>
          </p:cNvSpPr>
          <p:nvPr/>
        </p:nvSpPr>
        <p:spPr bwMode="auto">
          <a:xfrm>
            <a:off x="6988175" y="4808538"/>
            <a:ext cx="1511300" cy="628650"/>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7" name="Rectangle 27"/>
          <p:cNvSpPr>
            <a:spLocks noChangeArrowheads="1"/>
          </p:cNvSpPr>
          <p:nvPr/>
        </p:nvSpPr>
        <p:spPr bwMode="auto">
          <a:xfrm>
            <a:off x="6884988" y="4826000"/>
            <a:ext cx="15462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PROPRIETARY SYSTEM </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PROFITABILITY</a:t>
            </a:r>
          </a:p>
        </p:txBody>
      </p:sp>
      <p:sp>
        <p:nvSpPr>
          <p:cNvPr id="30748" name="Rectangle 28"/>
          <p:cNvSpPr>
            <a:spLocks noChangeArrowheads="1"/>
          </p:cNvSpPr>
          <p:nvPr/>
        </p:nvSpPr>
        <p:spPr bwMode="auto">
          <a:xfrm>
            <a:off x="7902575" y="3668713"/>
            <a:ext cx="976313" cy="630237"/>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49" name="Rectangle 29"/>
          <p:cNvSpPr>
            <a:spLocks noChangeArrowheads="1"/>
          </p:cNvSpPr>
          <p:nvPr/>
        </p:nvSpPr>
        <p:spPr bwMode="auto">
          <a:xfrm>
            <a:off x="7799388" y="3689350"/>
            <a:ext cx="1014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SUPPLIER</a:t>
            </a:r>
          </a:p>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MARKET POWER</a:t>
            </a:r>
          </a:p>
        </p:txBody>
      </p:sp>
      <p:sp>
        <p:nvSpPr>
          <p:cNvPr id="30750" name="Rectangle 30"/>
          <p:cNvSpPr>
            <a:spLocks noChangeArrowheads="1"/>
          </p:cNvSpPr>
          <p:nvPr/>
        </p:nvSpPr>
        <p:spPr bwMode="auto">
          <a:xfrm>
            <a:off x="7291388" y="2744788"/>
            <a:ext cx="1404937" cy="684212"/>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51" name="Rectangle 31"/>
          <p:cNvSpPr>
            <a:spLocks noChangeArrowheads="1"/>
          </p:cNvSpPr>
          <p:nvPr/>
        </p:nvSpPr>
        <p:spPr bwMode="auto">
          <a:xfrm>
            <a:off x="7189788" y="2759075"/>
            <a:ext cx="1395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ＭＳ Ｐゴシック" charset="0"/>
                <a:cs typeface="ＭＳ Ｐゴシック" charset="0"/>
              </a:rPr>
              <a:t>INNOVATION &amp; TECHNICAL ADVANCES</a:t>
            </a:r>
          </a:p>
        </p:txBody>
      </p:sp>
      <p:sp>
        <p:nvSpPr>
          <p:cNvPr id="30752" name="Line 32"/>
          <p:cNvSpPr>
            <a:spLocks noChangeShapeType="1"/>
          </p:cNvSpPr>
          <p:nvPr/>
        </p:nvSpPr>
        <p:spPr bwMode="auto">
          <a:xfrm flipV="1">
            <a:off x="6000750" y="2889250"/>
            <a:ext cx="973138" cy="16224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53" name="Line 33"/>
          <p:cNvSpPr>
            <a:spLocks noChangeShapeType="1"/>
          </p:cNvSpPr>
          <p:nvPr/>
        </p:nvSpPr>
        <p:spPr bwMode="auto">
          <a:xfrm flipV="1">
            <a:off x="6016625" y="4100513"/>
            <a:ext cx="1566863" cy="5810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54" name="Line 34"/>
          <p:cNvSpPr>
            <a:spLocks noChangeShapeType="1"/>
          </p:cNvSpPr>
          <p:nvPr/>
        </p:nvSpPr>
        <p:spPr bwMode="auto">
          <a:xfrm>
            <a:off x="6016625" y="4894263"/>
            <a:ext cx="658813" cy="76200"/>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30755" name="Text Box 35"/>
          <p:cNvSpPr txBox="1">
            <a:spLocks noChangeArrowheads="1"/>
          </p:cNvSpPr>
          <p:nvPr/>
        </p:nvSpPr>
        <p:spPr bwMode="auto">
          <a:xfrm>
            <a:off x="152400" y="5715000"/>
            <a:ext cx="795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defTabSz="914400" eaLnBrk="0" fontAlgn="base" hangingPunct="0">
              <a:spcBef>
                <a:spcPct val="0"/>
              </a:spcBef>
              <a:spcAft>
                <a:spcPct val="0"/>
              </a:spcAft>
            </a:pPr>
            <a:r>
              <a:rPr lang="en-US">
                <a:solidFill>
                  <a:srgbClr val="FF0000"/>
                </a:solidFill>
              </a:rPr>
              <a:t>Examples:  IBM, Autos, Apple, Google, Nokia, Small Firms</a:t>
            </a:r>
          </a:p>
        </p:txBody>
      </p:sp>
    </p:spTree>
    <p:extLst>
      <p:ext uri="{BB962C8B-B14F-4D97-AF65-F5344CB8AC3E}">
        <p14:creationId xmlns:p14="http://schemas.microsoft.com/office/powerpoint/2010/main" val="2161037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71E20E60-6FA1-D54B-B82F-AC26DA8BD73F}" type="slidenum">
              <a:rPr lang="en-US" sz="1600" b="0">
                <a:solidFill>
                  <a:srgbClr val="000000"/>
                </a:solidFill>
              </a:rPr>
              <a:pPr/>
              <a:t>11</a:t>
            </a:fld>
            <a:endParaRPr lang="en-US" sz="1400" b="0">
              <a:solidFill>
                <a:srgbClr val="000000"/>
              </a:solidFill>
            </a:endParaRPr>
          </a:p>
        </p:txBody>
      </p:sp>
      <p:sp>
        <p:nvSpPr>
          <p:cNvPr id="34818" name="Rectangle 2"/>
          <p:cNvSpPr>
            <a:spLocks noChangeArrowheads="1"/>
          </p:cNvSpPr>
          <p:nvPr/>
        </p:nvSpPr>
        <p:spPr bwMode="auto">
          <a:xfrm>
            <a:off x="509588" y="57150"/>
            <a:ext cx="804703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algn="ctr" defTabSz="898525" eaLnBrk="0" fontAlgn="base" hangingPunct="0">
              <a:spcBef>
                <a:spcPct val="0"/>
              </a:spcBef>
              <a:spcAft>
                <a:spcPct val="0"/>
              </a:spcAft>
            </a:pPr>
            <a:r>
              <a:rPr lang="en-US" altLang="zh-CN" sz="3900" b="1">
                <a:solidFill>
                  <a:srgbClr val="000000"/>
                </a:solidFill>
                <a:latin typeface="Helvetica" charset="0"/>
                <a:ea typeface="宋体" charset="0"/>
                <a:cs typeface="宋体" charset="0"/>
              </a:rPr>
              <a:t>ALL COMPETITIVE ADVANTAGE </a:t>
            </a:r>
          </a:p>
          <a:p>
            <a:pPr algn="ctr" defTabSz="898525" eaLnBrk="0" fontAlgn="base" hangingPunct="0">
              <a:spcBef>
                <a:spcPct val="0"/>
              </a:spcBef>
              <a:spcAft>
                <a:spcPct val="0"/>
              </a:spcAft>
            </a:pPr>
            <a:r>
              <a:rPr lang="en-US" altLang="zh-CN" sz="3900" b="1">
                <a:solidFill>
                  <a:srgbClr val="000000"/>
                </a:solidFill>
                <a:latin typeface="Helvetica" charset="0"/>
                <a:ea typeface="宋体" charset="0"/>
                <a:cs typeface="宋体" charset="0"/>
              </a:rPr>
              <a:t>IS TEMPORARY</a:t>
            </a:r>
          </a:p>
        </p:txBody>
      </p:sp>
      <p:sp>
        <p:nvSpPr>
          <p:cNvPr id="34819" name="Rectangle 3"/>
          <p:cNvSpPr>
            <a:spLocks noChangeArrowheads="1"/>
          </p:cNvSpPr>
          <p:nvPr/>
        </p:nvSpPr>
        <p:spPr bwMode="auto">
          <a:xfrm>
            <a:off x="0" y="1416050"/>
            <a:ext cx="91836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altLang="zh-CN" sz="3100" b="1" i="1">
                <a:solidFill>
                  <a:srgbClr val="FF0000"/>
                </a:solidFill>
                <a:latin typeface="Times" charset="0"/>
                <a:ea typeface="宋体" charset="0"/>
                <a:cs typeface="宋体" charset="0"/>
              </a:rPr>
              <a:t>Autos:</a:t>
            </a:r>
            <a:r>
              <a:rPr lang="en-US" altLang="zh-CN" sz="2700" b="1">
                <a:solidFill>
                  <a:srgbClr val="000000"/>
                </a:solidFill>
                <a:latin typeface="Helvetica" charset="0"/>
                <a:ea typeface="宋体" charset="0"/>
                <a:cs typeface="宋体" charset="0"/>
              </a:rPr>
              <a:t> </a:t>
            </a:r>
          </a:p>
          <a:p>
            <a:pPr defTabSz="898525" eaLnBrk="0" fontAlgn="base" hangingPunct="0">
              <a:spcBef>
                <a:spcPct val="0"/>
              </a:spcBef>
              <a:spcAft>
                <a:spcPct val="0"/>
              </a:spcAft>
            </a:pPr>
            <a:r>
              <a:rPr lang="en-US" altLang="zh-CN" sz="2700" b="1" i="1">
                <a:solidFill>
                  <a:srgbClr val="0000FF"/>
                </a:solidFill>
                <a:latin typeface="Helvetica" charset="0"/>
                <a:ea typeface="宋体" charset="0"/>
                <a:cs typeface="宋体" charset="0"/>
              </a:rPr>
              <a:t>Ford</a:t>
            </a:r>
            <a:r>
              <a:rPr lang="en-US" altLang="zh-CN" sz="2700" b="1">
                <a:solidFill>
                  <a:srgbClr val="000000"/>
                </a:solidFill>
                <a:latin typeface="Helvetica" charset="0"/>
                <a:ea typeface="宋体" charset="0"/>
                <a:cs typeface="宋体" charset="0"/>
              </a:rPr>
              <a:t> in 1920, </a:t>
            </a:r>
            <a:r>
              <a:rPr lang="en-US" altLang="zh-CN" sz="2700" b="1" i="1">
                <a:solidFill>
                  <a:srgbClr val="0000FF"/>
                </a:solidFill>
                <a:latin typeface="Helvetica" charset="0"/>
                <a:ea typeface="宋体" charset="0"/>
                <a:cs typeface="宋体" charset="0"/>
              </a:rPr>
              <a:t>GM</a:t>
            </a:r>
            <a:r>
              <a:rPr lang="en-US" altLang="zh-CN" sz="2700" b="1">
                <a:solidFill>
                  <a:srgbClr val="000000"/>
                </a:solidFill>
                <a:latin typeface="Helvetica" charset="0"/>
                <a:ea typeface="宋体" charset="0"/>
                <a:cs typeface="宋体" charset="0"/>
              </a:rPr>
              <a:t> in 1955, </a:t>
            </a:r>
            <a:r>
              <a:rPr lang="en-US" altLang="zh-CN" sz="2700" b="1" i="1">
                <a:solidFill>
                  <a:srgbClr val="0000FF"/>
                </a:solidFill>
                <a:latin typeface="Helvetica" charset="0"/>
                <a:ea typeface="宋体" charset="0"/>
                <a:cs typeface="宋体" charset="0"/>
              </a:rPr>
              <a:t>Toyota</a:t>
            </a:r>
            <a:r>
              <a:rPr lang="en-US" altLang="zh-CN" sz="2700" b="1">
                <a:solidFill>
                  <a:srgbClr val="000000"/>
                </a:solidFill>
                <a:latin typeface="Helvetica" charset="0"/>
                <a:ea typeface="宋体" charset="0"/>
                <a:cs typeface="宋体" charset="0"/>
              </a:rPr>
              <a:t> in 2000</a:t>
            </a:r>
          </a:p>
          <a:p>
            <a:pPr defTabSz="898525" eaLnBrk="0" fontAlgn="base" hangingPunct="0">
              <a:spcBef>
                <a:spcPct val="0"/>
              </a:spcBef>
              <a:spcAft>
                <a:spcPct val="0"/>
              </a:spcAft>
            </a:pPr>
            <a:endParaRPr lang="en-US" altLang="zh-CN" sz="7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3100" b="1" i="1">
                <a:solidFill>
                  <a:srgbClr val="FF0000"/>
                </a:solidFill>
                <a:latin typeface="Times" charset="0"/>
                <a:ea typeface="宋体" charset="0"/>
                <a:cs typeface="宋体" charset="0"/>
              </a:rPr>
              <a:t>Computing:</a:t>
            </a:r>
            <a:r>
              <a:rPr lang="en-US" altLang="zh-CN" sz="2700" b="1">
                <a:solidFill>
                  <a:srgbClr val="000000"/>
                </a:solidFill>
                <a:latin typeface="Helvetica" charset="0"/>
                <a:ea typeface="宋体" charset="0"/>
                <a:cs typeface="宋体" charset="0"/>
              </a:rPr>
              <a:t> </a:t>
            </a:r>
          </a:p>
          <a:p>
            <a:pPr defTabSz="898525" eaLnBrk="0" fontAlgn="base" hangingPunct="0">
              <a:spcBef>
                <a:spcPct val="0"/>
              </a:spcBef>
              <a:spcAft>
                <a:spcPct val="0"/>
              </a:spcAft>
            </a:pPr>
            <a:r>
              <a:rPr lang="en-US" altLang="zh-CN" sz="2700" b="1" i="1">
                <a:solidFill>
                  <a:srgbClr val="0000FF"/>
                </a:solidFill>
                <a:latin typeface="Helvetica" charset="0"/>
                <a:ea typeface="宋体" charset="0"/>
                <a:cs typeface="宋体" charset="0"/>
              </a:rPr>
              <a:t>IBM</a:t>
            </a:r>
            <a:r>
              <a:rPr lang="en-US" altLang="zh-CN" sz="2700" b="1">
                <a:solidFill>
                  <a:srgbClr val="000000"/>
                </a:solidFill>
                <a:latin typeface="Helvetica" charset="0"/>
                <a:ea typeface="宋体" charset="0"/>
                <a:cs typeface="宋体" charset="0"/>
              </a:rPr>
              <a:t> in 1970, </a:t>
            </a:r>
            <a:r>
              <a:rPr lang="en-US" altLang="zh-CN" sz="2700" b="1" i="1">
                <a:solidFill>
                  <a:srgbClr val="0000FF"/>
                </a:solidFill>
                <a:latin typeface="Helvetica" charset="0"/>
                <a:ea typeface="宋体" charset="0"/>
                <a:cs typeface="宋体" charset="0"/>
              </a:rPr>
              <a:t>Wintel</a:t>
            </a:r>
            <a:r>
              <a:rPr lang="en-US" altLang="zh-CN" sz="2700" b="1">
                <a:solidFill>
                  <a:srgbClr val="000000"/>
                </a:solidFill>
                <a:latin typeface="Helvetica" charset="0"/>
                <a:ea typeface="宋体" charset="0"/>
                <a:cs typeface="宋体" charset="0"/>
              </a:rPr>
              <a:t> in 1990, </a:t>
            </a:r>
            <a:r>
              <a:rPr lang="en-US" altLang="zh-CN" sz="2700" b="1" i="1">
                <a:solidFill>
                  <a:srgbClr val="0000FF"/>
                </a:solidFill>
                <a:latin typeface="Helvetica" charset="0"/>
                <a:ea typeface="宋体" charset="0"/>
                <a:cs typeface="宋体" charset="0"/>
              </a:rPr>
              <a:t>Apple </a:t>
            </a:r>
            <a:r>
              <a:rPr lang="en-US" altLang="zh-CN" sz="2700" b="1">
                <a:solidFill>
                  <a:srgbClr val="000000"/>
                </a:solidFill>
                <a:latin typeface="Helvetica" charset="0"/>
                <a:ea typeface="宋体" charset="0"/>
                <a:cs typeface="宋体" charset="0"/>
              </a:rPr>
              <a:t>in 2010</a:t>
            </a:r>
          </a:p>
          <a:p>
            <a:pPr defTabSz="898525" eaLnBrk="0" fontAlgn="base" hangingPunct="0">
              <a:spcBef>
                <a:spcPct val="0"/>
              </a:spcBef>
              <a:spcAft>
                <a:spcPct val="0"/>
              </a:spcAft>
            </a:pPr>
            <a:endParaRPr lang="en-US" altLang="zh-CN" sz="7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3100" b="1" i="1">
                <a:solidFill>
                  <a:srgbClr val="FF0000"/>
                </a:solidFill>
                <a:latin typeface="Times" charset="0"/>
                <a:ea typeface="宋体" charset="0"/>
                <a:cs typeface="宋体" charset="0"/>
              </a:rPr>
              <a:t>World Dominion:</a:t>
            </a:r>
            <a:r>
              <a:rPr lang="en-US" altLang="zh-CN" sz="2700" b="1">
                <a:solidFill>
                  <a:srgbClr val="000000"/>
                </a:solidFill>
                <a:latin typeface="Helvetica" charset="0"/>
                <a:ea typeface="宋体" charset="0"/>
                <a:cs typeface="宋体" charset="0"/>
              </a:rPr>
              <a:t> </a:t>
            </a:r>
          </a:p>
          <a:p>
            <a:pPr defTabSz="898525" eaLnBrk="0" fontAlgn="base" hangingPunct="0">
              <a:spcBef>
                <a:spcPct val="0"/>
              </a:spcBef>
              <a:spcAft>
                <a:spcPct val="0"/>
              </a:spcAft>
            </a:pPr>
            <a:r>
              <a:rPr lang="en-US" altLang="zh-CN" sz="2700" b="1" i="1">
                <a:solidFill>
                  <a:srgbClr val="0000FF"/>
                </a:solidFill>
                <a:latin typeface="Helvetica" charset="0"/>
                <a:ea typeface="宋体" charset="0"/>
                <a:cs typeface="宋体" charset="0"/>
              </a:rPr>
              <a:t>Greece </a:t>
            </a:r>
            <a:r>
              <a:rPr lang="en-US" altLang="zh-CN" sz="2700" b="1">
                <a:solidFill>
                  <a:srgbClr val="000000"/>
                </a:solidFill>
                <a:latin typeface="Helvetica" charset="0"/>
                <a:ea typeface="宋体" charset="0"/>
                <a:cs typeface="宋体" charset="0"/>
              </a:rPr>
              <a:t>in 500 BC, </a:t>
            </a:r>
            <a:r>
              <a:rPr lang="en-US" altLang="zh-CN" sz="2700" b="1" i="1">
                <a:solidFill>
                  <a:srgbClr val="0000FF"/>
                </a:solidFill>
                <a:latin typeface="Helvetica" charset="0"/>
                <a:ea typeface="宋体" charset="0"/>
                <a:cs typeface="宋体" charset="0"/>
              </a:rPr>
              <a:t>Rome </a:t>
            </a:r>
            <a:r>
              <a:rPr lang="en-US" altLang="zh-CN" sz="2700" b="1">
                <a:solidFill>
                  <a:srgbClr val="000000"/>
                </a:solidFill>
                <a:latin typeface="Helvetica" charset="0"/>
                <a:ea typeface="宋体" charset="0"/>
                <a:cs typeface="宋体" charset="0"/>
              </a:rPr>
              <a:t>in 100AD, </a:t>
            </a:r>
            <a:r>
              <a:rPr lang="en-US" altLang="zh-CN" sz="2700" b="1" i="1">
                <a:solidFill>
                  <a:srgbClr val="0000FF"/>
                </a:solidFill>
                <a:latin typeface="Helvetica" charset="0"/>
                <a:ea typeface="宋体" charset="0"/>
                <a:cs typeface="宋体" charset="0"/>
              </a:rPr>
              <a:t>G.B. </a:t>
            </a:r>
            <a:r>
              <a:rPr lang="en-US" altLang="zh-CN" sz="2700" b="1">
                <a:solidFill>
                  <a:srgbClr val="000000"/>
                </a:solidFill>
                <a:latin typeface="Helvetica" charset="0"/>
                <a:ea typeface="宋体" charset="0"/>
                <a:cs typeface="宋体" charset="0"/>
              </a:rPr>
              <a:t>in 1800</a:t>
            </a:r>
          </a:p>
          <a:p>
            <a:pPr defTabSz="898525" eaLnBrk="0" fontAlgn="base" hangingPunct="0">
              <a:spcBef>
                <a:spcPct val="0"/>
              </a:spcBef>
              <a:spcAft>
                <a:spcPct val="0"/>
              </a:spcAft>
            </a:pPr>
            <a:endParaRPr lang="en-US" altLang="zh-CN" sz="7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3100" b="1" i="1">
                <a:solidFill>
                  <a:srgbClr val="FF0000"/>
                </a:solidFill>
                <a:latin typeface="Times" charset="0"/>
                <a:ea typeface="宋体" charset="0"/>
                <a:cs typeface="宋体" charset="0"/>
              </a:rPr>
              <a:t>Sports:</a:t>
            </a:r>
            <a:r>
              <a:rPr lang="en-US" altLang="zh-CN" sz="2700" b="1">
                <a:solidFill>
                  <a:srgbClr val="000000"/>
                </a:solidFill>
                <a:latin typeface="Helvetica" charset="0"/>
                <a:ea typeface="宋体" charset="0"/>
                <a:cs typeface="宋体" charset="0"/>
              </a:rPr>
              <a:t> 	</a:t>
            </a:r>
          </a:p>
          <a:p>
            <a:pPr defTabSz="898525" eaLnBrk="0" fontAlgn="base" hangingPunct="0">
              <a:spcBef>
                <a:spcPct val="0"/>
              </a:spcBef>
              <a:spcAft>
                <a:spcPct val="0"/>
              </a:spcAft>
            </a:pPr>
            <a:r>
              <a:rPr lang="en-US" altLang="zh-CN" sz="2700" b="1" i="1">
                <a:solidFill>
                  <a:srgbClr val="0000FF"/>
                </a:solidFill>
                <a:latin typeface="Helvetica" charset="0"/>
                <a:ea typeface="宋体" charset="0"/>
                <a:cs typeface="宋体" charset="0"/>
              </a:rPr>
              <a:t>Red Sox </a:t>
            </a:r>
            <a:r>
              <a:rPr lang="en-US" altLang="zh-CN" sz="2700" b="1">
                <a:solidFill>
                  <a:srgbClr val="000000"/>
                </a:solidFill>
                <a:latin typeface="Helvetica" charset="0"/>
                <a:ea typeface="宋体" charset="0"/>
                <a:cs typeface="宋体" charset="0"/>
              </a:rPr>
              <a:t>in 2007, </a:t>
            </a:r>
            <a:r>
              <a:rPr lang="en-US" altLang="zh-CN" sz="2700" b="1" i="1">
                <a:solidFill>
                  <a:srgbClr val="0000FF"/>
                </a:solidFill>
                <a:latin typeface="Helvetica" charset="0"/>
                <a:ea typeface="宋体" charset="0"/>
                <a:cs typeface="宋体" charset="0"/>
              </a:rPr>
              <a:t>Celtics </a:t>
            </a:r>
            <a:r>
              <a:rPr lang="en-US" altLang="zh-CN" sz="2700" b="1">
                <a:solidFill>
                  <a:srgbClr val="000000"/>
                </a:solidFill>
                <a:latin typeface="Helvetica" charset="0"/>
                <a:ea typeface="宋体" charset="0"/>
                <a:cs typeface="宋体" charset="0"/>
              </a:rPr>
              <a:t>in 2008, </a:t>
            </a:r>
            <a:r>
              <a:rPr lang="en-US" altLang="zh-CN" sz="2700" b="1" i="1">
                <a:solidFill>
                  <a:srgbClr val="0000FF"/>
                </a:solidFill>
                <a:latin typeface="Helvetica" charset="0"/>
                <a:ea typeface="宋体" charset="0"/>
                <a:cs typeface="宋体" charset="0"/>
              </a:rPr>
              <a:t>Yankees </a:t>
            </a:r>
            <a:r>
              <a:rPr lang="en-US" altLang="zh-CN" sz="2700" b="1">
                <a:solidFill>
                  <a:srgbClr val="000000"/>
                </a:solidFill>
                <a:latin typeface="Helvetica" charset="0"/>
                <a:ea typeface="宋体" charset="0"/>
                <a:cs typeface="宋体" charset="0"/>
              </a:rPr>
              <a:t>in 2009</a:t>
            </a:r>
          </a:p>
          <a:p>
            <a:pPr defTabSz="898525" eaLnBrk="0" fontAlgn="base" hangingPunct="0">
              <a:spcBef>
                <a:spcPct val="0"/>
              </a:spcBef>
              <a:spcAft>
                <a:spcPct val="0"/>
              </a:spcAft>
            </a:pPr>
            <a:r>
              <a:rPr lang="en-US" altLang="zh-CN" sz="1000" b="1">
                <a:solidFill>
                  <a:srgbClr val="000000"/>
                </a:solidFill>
                <a:latin typeface="Helvetica" charset="0"/>
                <a:ea typeface="宋体" charset="0"/>
                <a:cs typeface="宋体" charset="0"/>
              </a:rPr>
              <a:t> </a:t>
            </a:r>
            <a:endParaRPr lang="en-US" altLang="zh-CN" sz="24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3100" b="1" i="1">
                <a:solidFill>
                  <a:srgbClr val="660066"/>
                </a:solidFill>
                <a:latin typeface="Times" charset="0"/>
                <a:ea typeface="宋体" charset="0"/>
                <a:cs typeface="宋体" charset="0"/>
              </a:rPr>
              <a:t>The faster the clockspeed, the shorter the reign</a:t>
            </a:r>
            <a:endParaRPr lang="en-US" altLang="zh-CN" sz="3500" b="1" i="1">
              <a:solidFill>
                <a:srgbClr val="660066"/>
              </a:solidFill>
              <a:latin typeface="Times" charset="0"/>
              <a:ea typeface="宋体" charset="0"/>
              <a:cs typeface="宋体" charset="0"/>
            </a:endParaRPr>
          </a:p>
        </p:txBody>
      </p:sp>
    </p:spTree>
    <p:extLst>
      <p:ext uri="{BB962C8B-B14F-4D97-AF65-F5344CB8AC3E}">
        <p14:creationId xmlns:p14="http://schemas.microsoft.com/office/powerpoint/2010/main" val="3957999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6610D6F-C557-D54E-9759-363C66DD8C3E}" type="slidenum">
              <a:rPr lang="en-US" sz="1600">
                <a:solidFill>
                  <a:srgbClr val="000000"/>
                </a:solidFill>
              </a:rPr>
              <a:pPr/>
              <a:t>12</a:t>
            </a:fld>
            <a:endParaRPr lang="en-US" sz="1400">
              <a:solidFill>
                <a:srgbClr val="000000"/>
              </a:solidFill>
            </a:endParaRPr>
          </a:p>
        </p:txBody>
      </p:sp>
      <p:sp>
        <p:nvSpPr>
          <p:cNvPr id="46083" name="Rectangle 19"/>
          <p:cNvSpPr>
            <a:spLocks noChangeArrowheads="1"/>
          </p:cNvSpPr>
          <p:nvPr/>
        </p:nvSpPr>
        <p:spPr bwMode="auto">
          <a:xfrm>
            <a:off x="873125" y="76200"/>
            <a:ext cx="74676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algn="ctr" defTabSz="898525" eaLnBrk="0" fontAlgn="base" hangingPunct="0">
              <a:spcBef>
                <a:spcPct val="0"/>
              </a:spcBef>
              <a:spcAft>
                <a:spcPct val="0"/>
              </a:spcAft>
            </a:pPr>
            <a:r>
              <a:rPr lang="en-US" altLang="zh-CN" sz="3200" b="1">
                <a:solidFill>
                  <a:srgbClr val="000000"/>
                </a:solidFill>
                <a:latin typeface="Palatino" charset="0"/>
                <a:ea typeface="MS PGothic" charset="0"/>
                <a:cs typeface="SimSun" charset="0"/>
              </a:rPr>
              <a:t>What Drives Clockspeeds?</a:t>
            </a:r>
          </a:p>
          <a:p>
            <a:pPr algn="ctr" defTabSz="898525" eaLnBrk="0" fontAlgn="base" hangingPunct="0">
              <a:spcBef>
                <a:spcPct val="0"/>
              </a:spcBef>
              <a:spcAft>
                <a:spcPct val="0"/>
              </a:spcAft>
            </a:pPr>
            <a:r>
              <a:rPr lang="en-US" altLang="zh-CN" sz="2800" b="1">
                <a:solidFill>
                  <a:srgbClr val="FF0000"/>
                </a:solidFill>
                <a:latin typeface="Palatino" charset="0"/>
                <a:ea typeface="MS PGothic" charset="0"/>
                <a:cs typeface="SimSun" charset="0"/>
              </a:rPr>
              <a:t>technology/innovation push, customer pull, </a:t>
            </a:r>
          </a:p>
          <a:p>
            <a:pPr algn="ctr" defTabSz="898525" eaLnBrk="0" fontAlgn="base" hangingPunct="0">
              <a:spcBef>
                <a:spcPct val="0"/>
              </a:spcBef>
              <a:spcAft>
                <a:spcPct val="0"/>
              </a:spcAft>
            </a:pPr>
            <a:r>
              <a:rPr lang="en-US" altLang="zh-CN" sz="2800" b="1">
                <a:solidFill>
                  <a:srgbClr val="FF0000"/>
                </a:solidFill>
                <a:latin typeface="Palatino" charset="0"/>
                <a:ea typeface="MS PGothic" charset="0"/>
                <a:cs typeface="SimSun" charset="0"/>
              </a:rPr>
              <a:t>system complexity, branding, and regulation</a:t>
            </a:r>
            <a:endParaRPr lang="en-US" altLang="zh-CN" sz="2400" b="1">
              <a:solidFill>
                <a:srgbClr val="000000"/>
              </a:solidFill>
              <a:latin typeface="Palatino" charset="0"/>
              <a:ea typeface="MS PGothic" charset="0"/>
              <a:cs typeface="SimSun" charset="0"/>
            </a:endParaRPr>
          </a:p>
        </p:txBody>
      </p:sp>
      <p:sp>
        <p:nvSpPr>
          <p:cNvPr id="46084" name="Rectangle 6"/>
          <p:cNvSpPr>
            <a:spLocks noChangeArrowheads="1"/>
          </p:cNvSpPr>
          <p:nvPr/>
        </p:nvSpPr>
        <p:spPr bwMode="auto">
          <a:xfrm>
            <a:off x="914400" y="2971800"/>
            <a:ext cx="1874838" cy="7032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931" tIns="43685" rIns="88931" bIns="43685">
            <a:spAutoFit/>
          </a:bodyPr>
          <a:lstStyle/>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Handset or PC</a:t>
            </a:r>
          </a:p>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Applications</a:t>
            </a:r>
          </a:p>
        </p:txBody>
      </p:sp>
      <p:sp>
        <p:nvSpPr>
          <p:cNvPr id="46085" name="Rectangle 7"/>
          <p:cNvSpPr>
            <a:spLocks noChangeArrowheads="1"/>
          </p:cNvSpPr>
          <p:nvPr/>
        </p:nvSpPr>
        <p:spPr bwMode="auto">
          <a:xfrm>
            <a:off x="3810000" y="4419600"/>
            <a:ext cx="2187575" cy="10112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931" tIns="43685" rIns="88931" bIns="43685">
            <a:spAutoFit/>
          </a:bodyPr>
          <a:lstStyle/>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Communications</a:t>
            </a:r>
          </a:p>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Equipment </a:t>
            </a:r>
          </a:p>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and Networks</a:t>
            </a:r>
          </a:p>
        </p:txBody>
      </p:sp>
      <p:sp>
        <p:nvSpPr>
          <p:cNvPr id="46086" name="Rectangle 9"/>
          <p:cNvSpPr>
            <a:spLocks noChangeArrowheads="1"/>
          </p:cNvSpPr>
          <p:nvPr/>
        </p:nvSpPr>
        <p:spPr bwMode="auto">
          <a:xfrm>
            <a:off x="5334000" y="5486400"/>
            <a:ext cx="1949450" cy="7032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931" tIns="43685" rIns="88931" bIns="43685">
            <a:spAutoFit/>
          </a:bodyPr>
          <a:lstStyle/>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Semiconductor</a:t>
            </a:r>
          </a:p>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Components</a:t>
            </a:r>
          </a:p>
        </p:txBody>
      </p:sp>
      <p:sp>
        <p:nvSpPr>
          <p:cNvPr id="46087" name="Rectangle 15"/>
          <p:cNvSpPr>
            <a:spLocks noChangeArrowheads="1"/>
          </p:cNvSpPr>
          <p:nvPr/>
        </p:nvSpPr>
        <p:spPr bwMode="auto">
          <a:xfrm>
            <a:off x="2209800" y="3733800"/>
            <a:ext cx="1874838" cy="7032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931" tIns="43685" rIns="88931" bIns="43685">
            <a:spAutoFit/>
          </a:bodyPr>
          <a:lstStyle/>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Handset or PC</a:t>
            </a:r>
          </a:p>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Platforms</a:t>
            </a:r>
          </a:p>
        </p:txBody>
      </p:sp>
      <p:sp>
        <p:nvSpPr>
          <p:cNvPr id="46088" name="Rectangle 22"/>
          <p:cNvSpPr>
            <a:spLocks noChangeArrowheads="1"/>
          </p:cNvSpPr>
          <p:nvPr/>
        </p:nvSpPr>
        <p:spPr bwMode="auto">
          <a:xfrm>
            <a:off x="7191375" y="5845175"/>
            <a:ext cx="1952625" cy="10128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p>
            <a:pPr defTabSz="914400"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Semiconductor</a:t>
            </a:r>
          </a:p>
          <a:p>
            <a:pPr defTabSz="914400"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Manufacturing</a:t>
            </a:r>
          </a:p>
          <a:p>
            <a:pPr defTabSz="914400"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Equipment</a:t>
            </a:r>
          </a:p>
        </p:txBody>
      </p:sp>
      <p:sp>
        <p:nvSpPr>
          <p:cNvPr id="46089" name="Rectangle 9"/>
          <p:cNvSpPr>
            <a:spLocks noChangeArrowheads="1"/>
          </p:cNvSpPr>
          <p:nvPr/>
        </p:nvSpPr>
        <p:spPr bwMode="auto">
          <a:xfrm>
            <a:off x="25400" y="2514600"/>
            <a:ext cx="1398588" cy="39528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931" tIns="43685" rIns="88931" bIns="43685">
            <a:spAutoFit/>
          </a:bodyPr>
          <a:lstStyle/>
          <a:p>
            <a:pPr defTabSz="898525" eaLnBrk="0" fontAlgn="base" hangingPunct="0">
              <a:spcBef>
                <a:spcPct val="0"/>
              </a:spcBef>
              <a:spcAft>
                <a:spcPct val="0"/>
              </a:spcAft>
            </a:pPr>
            <a:r>
              <a:rPr lang="en-US" altLang="zh-CN" sz="2000" b="1">
                <a:solidFill>
                  <a:srgbClr val="FF0000"/>
                </a:solidFill>
                <a:latin typeface="Palatino" charset="0"/>
                <a:ea typeface="MS PGothic" charset="0"/>
                <a:cs typeface="SimSun" charset="0"/>
              </a:rPr>
              <a:t>Consumer</a:t>
            </a:r>
          </a:p>
        </p:txBody>
      </p:sp>
      <p:sp>
        <p:nvSpPr>
          <p:cNvPr id="46090" name="Rectangle 2"/>
          <p:cNvSpPr>
            <a:spLocks noChangeArrowheads="1"/>
          </p:cNvSpPr>
          <p:nvPr/>
        </p:nvSpPr>
        <p:spPr bwMode="auto">
          <a:xfrm>
            <a:off x="381000" y="1600200"/>
            <a:ext cx="1589088" cy="8032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1" name="Rectangle 3"/>
          <p:cNvSpPr>
            <a:spLocks noChangeArrowheads="1"/>
          </p:cNvSpPr>
          <p:nvPr/>
        </p:nvSpPr>
        <p:spPr bwMode="auto">
          <a:xfrm>
            <a:off x="2471738" y="1609725"/>
            <a:ext cx="1871662" cy="8032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2" name="Rectangle 4"/>
          <p:cNvSpPr>
            <a:spLocks noChangeArrowheads="1"/>
          </p:cNvSpPr>
          <p:nvPr/>
        </p:nvSpPr>
        <p:spPr bwMode="auto">
          <a:xfrm>
            <a:off x="4641850" y="1609725"/>
            <a:ext cx="1758950" cy="8032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3" name="Rectangle 5"/>
          <p:cNvSpPr>
            <a:spLocks noChangeArrowheads="1"/>
          </p:cNvSpPr>
          <p:nvPr/>
        </p:nvSpPr>
        <p:spPr bwMode="auto">
          <a:xfrm>
            <a:off x="7118350" y="1609725"/>
            <a:ext cx="1679575" cy="8032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4" name="Freeform 8"/>
          <p:cNvSpPr>
            <a:spLocks/>
          </p:cNvSpPr>
          <p:nvPr/>
        </p:nvSpPr>
        <p:spPr bwMode="auto">
          <a:xfrm>
            <a:off x="2625725" y="1787525"/>
            <a:ext cx="727075" cy="473075"/>
          </a:xfrm>
          <a:custGeom>
            <a:avLst/>
            <a:gdLst>
              <a:gd name="T0" fmla="*/ 0 w 513"/>
              <a:gd name="T1" fmla="*/ 2147483647 h 437"/>
              <a:gd name="T2" fmla="*/ 2147483647 w 513"/>
              <a:gd name="T3" fmla="*/ 2147483647 h 437"/>
              <a:gd name="T4" fmla="*/ 2147483647 w 513"/>
              <a:gd name="T5" fmla="*/ 2147483647 h 437"/>
              <a:gd name="T6" fmla="*/ 2147483647 w 513"/>
              <a:gd name="T7" fmla="*/ 2147483647 h 437"/>
              <a:gd name="T8" fmla="*/ 2147483647 w 513"/>
              <a:gd name="T9" fmla="*/ 2147483647 h 437"/>
              <a:gd name="T10" fmla="*/ 2147483647 w 513"/>
              <a:gd name="T11" fmla="*/ 2147483647 h 437"/>
              <a:gd name="T12" fmla="*/ 2147483647 w 513"/>
              <a:gd name="T13" fmla="*/ 2147483647 h 437"/>
              <a:gd name="T14" fmla="*/ 2147483647 w 513"/>
              <a:gd name="T15" fmla="*/ 2147483647 h 437"/>
              <a:gd name="T16" fmla="*/ 2147483647 w 513"/>
              <a:gd name="T17" fmla="*/ 2147483647 h 437"/>
              <a:gd name="T18" fmla="*/ 2147483647 w 513"/>
              <a:gd name="T19" fmla="*/ 2147483647 h 437"/>
              <a:gd name="T20" fmla="*/ 2147483647 w 513"/>
              <a:gd name="T21" fmla="*/ 2147483647 h 437"/>
              <a:gd name="T22" fmla="*/ 2147483647 w 513"/>
              <a:gd name="T23" fmla="*/ 2147483647 h 437"/>
              <a:gd name="T24" fmla="*/ 2147483647 w 513"/>
              <a:gd name="T25" fmla="*/ 2147483647 h 437"/>
              <a:gd name="T26" fmla="*/ 2147483647 w 513"/>
              <a:gd name="T27" fmla="*/ 0 h 437"/>
              <a:gd name="T28" fmla="*/ 2147483647 w 513"/>
              <a:gd name="T29" fmla="*/ 0 h 437"/>
              <a:gd name="T30" fmla="*/ 2147483647 w 513"/>
              <a:gd name="T31" fmla="*/ 2147483647 h 437"/>
              <a:gd name="T32" fmla="*/ 2147483647 w 513"/>
              <a:gd name="T33" fmla="*/ 2147483647 h 437"/>
              <a:gd name="T34" fmla="*/ 2147483647 w 513"/>
              <a:gd name="T35" fmla="*/ 2147483647 h 437"/>
              <a:gd name="T36" fmla="*/ 2147483647 w 513"/>
              <a:gd name="T37" fmla="*/ 2147483647 h 437"/>
              <a:gd name="T38" fmla="*/ 2147483647 w 513"/>
              <a:gd name="T39" fmla="*/ 2147483647 h 437"/>
              <a:gd name="T40" fmla="*/ 2147483647 w 513"/>
              <a:gd name="T41" fmla="*/ 2147483647 h 437"/>
              <a:gd name="T42" fmla="*/ 2147483647 w 513"/>
              <a:gd name="T43" fmla="*/ 2147483647 h 437"/>
              <a:gd name="T44" fmla="*/ 2147483647 w 513"/>
              <a:gd name="T45" fmla="*/ 2147483647 h 437"/>
              <a:gd name="T46" fmla="*/ 2147483647 w 513"/>
              <a:gd name="T47" fmla="*/ 2147483647 h 437"/>
              <a:gd name="T48" fmla="*/ 2147483647 w 513"/>
              <a:gd name="T49" fmla="*/ 2147483647 h 437"/>
              <a:gd name="T50" fmla="*/ 2147483647 w 513"/>
              <a:gd name="T51" fmla="*/ 2147483647 h 437"/>
              <a:gd name="T52" fmla="*/ 2147483647 w 513"/>
              <a:gd name="T53" fmla="*/ 2147483647 h 437"/>
              <a:gd name="T54" fmla="*/ 2147483647 w 513"/>
              <a:gd name="T55" fmla="*/ 2147483647 h 437"/>
              <a:gd name="T56" fmla="*/ 2147483647 w 513"/>
              <a:gd name="T57" fmla="*/ 2147483647 h 437"/>
              <a:gd name="T58" fmla="*/ 2147483647 w 513"/>
              <a:gd name="T59" fmla="*/ 2147483647 h 437"/>
              <a:gd name="T60" fmla="*/ 2147483647 w 513"/>
              <a:gd name="T61" fmla="*/ 2147483647 h 437"/>
              <a:gd name="T62" fmla="*/ 2147483647 w 513"/>
              <a:gd name="T63" fmla="*/ 2147483647 h 437"/>
              <a:gd name="T64" fmla="*/ 2147483647 w 513"/>
              <a:gd name="T65" fmla="*/ 2147483647 h 437"/>
              <a:gd name="T66" fmla="*/ 2147483647 w 513"/>
              <a:gd name="T67" fmla="*/ 2147483647 h 437"/>
              <a:gd name="T68" fmla="*/ 2147483647 w 513"/>
              <a:gd name="T69" fmla="*/ 2147483647 h 437"/>
              <a:gd name="T70" fmla="*/ 2147483647 w 513"/>
              <a:gd name="T71" fmla="*/ 2147483647 h 437"/>
              <a:gd name="T72" fmla="*/ 2147483647 w 513"/>
              <a:gd name="T73" fmla="*/ 2147483647 h 4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3"/>
              <a:gd name="T112" fmla="*/ 0 h 437"/>
              <a:gd name="T113" fmla="*/ 513 w 513"/>
              <a:gd name="T114" fmla="*/ 437 h 4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3" h="437">
                <a:moveTo>
                  <a:pt x="0" y="327"/>
                </a:moveTo>
                <a:lnTo>
                  <a:pt x="16" y="309"/>
                </a:lnTo>
                <a:lnTo>
                  <a:pt x="24" y="272"/>
                </a:lnTo>
                <a:lnTo>
                  <a:pt x="40" y="254"/>
                </a:lnTo>
                <a:lnTo>
                  <a:pt x="48" y="218"/>
                </a:lnTo>
                <a:lnTo>
                  <a:pt x="56" y="182"/>
                </a:lnTo>
                <a:lnTo>
                  <a:pt x="72" y="163"/>
                </a:lnTo>
                <a:lnTo>
                  <a:pt x="80" y="127"/>
                </a:lnTo>
                <a:lnTo>
                  <a:pt x="96" y="109"/>
                </a:lnTo>
                <a:lnTo>
                  <a:pt x="112" y="91"/>
                </a:lnTo>
                <a:lnTo>
                  <a:pt x="120" y="54"/>
                </a:lnTo>
                <a:lnTo>
                  <a:pt x="136" y="36"/>
                </a:lnTo>
                <a:lnTo>
                  <a:pt x="152" y="18"/>
                </a:lnTo>
                <a:lnTo>
                  <a:pt x="168" y="0"/>
                </a:lnTo>
                <a:lnTo>
                  <a:pt x="184" y="0"/>
                </a:lnTo>
                <a:lnTo>
                  <a:pt x="200" y="36"/>
                </a:lnTo>
                <a:lnTo>
                  <a:pt x="216" y="73"/>
                </a:lnTo>
                <a:lnTo>
                  <a:pt x="232" y="109"/>
                </a:lnTo>
                <a:lnTo>
                  <a:pt x="240" y="145"/>
                </a:lnTo>
                <a:lnTo>
                  <a:pt x="256" y="163"/>
                </a:lnTo>
                <a:lnTo>
                  <a:pt x="264" y="200"/>
                </a:lnTo>
                <a:lnTo>
                  <a:pt x="272" y="236"/>
                </a:lnTo>
                <a:lnTo>
                  <a:pt x="288" y="272"/>
                </a:lnTo>
                <a:lnTo>
                  <a:pt x="304" y="309"/>
                </a:lnTo>
                <a:lnTo>
                  <a:pt x="320" y="345"/>
                </a:lnTo>
                <a:lnTo>
                  <a:pt x="336" y="363"/>
                </a:lnTo>
                <a:lnTo>
                  <a:pt x="344" y="400"/>
                </a:lnTo>
                <a:lnTo>
                  <a:pt x="360" y="418"/>
                </a:lnTo>
                <a:lnTo>
                  <a:pt x="376" y="436"/>
                </a:lnTo>
                <a:lnTo>
                  <a:pt x="392" y="436"/>
                </a:lnTo>
                <a:lnTo>
                  <a:pt x="408" y="436"/>
                </a:lnTo>
                <a:lnTo>
                  <a:pt x="432" y="436"/>
                </a:lnTo>
                <a:lnTo>
                  <a:pt x="448" y="436"/>
                </a:lnTo>
                <a:lnTo>
                  <a:pt x="464" y="400"/>
                </a:lnTo>
                <a:lnTo>
                  <a:pt x="480" y="363"/>
                </a:lnTo>
                <a:lnTo>
                  <a:pt x="496" y="327"/>
                </a:lnTo>
                <a:lnTo>
                  <a:pt x="512" y="309"/>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5" name="Freeform 10"/>
          <p:cNvSpPr>
            <a:spLocks/>
          </p:cNvSpPr>
          <p:nvPr/>
        </p:nvSpPr>
        <p:spPr bwMode="auto">
          <a:xfrm>
            <a:off x="681038" y="1717675"/>
            <a:ext cx="241300" cy="674688"/>
          </a:xfrm>
          <a:custGeom>
            <a:avLst/>
            <a:gdLst>
              <a:gd name="T0" fmla="*/ 2147483647 w 169"/>
              <a:gd name="T1" fmla="*/ 2147483647 h 622"/>
              <a:gd name="T2" fmla="*/ 2147483647 w 169"/>
              <a:gd name="T3" fmla="*/ 2147483647 h 622"/>
              <a:gd name="T4" fmla="*/ 2147483647 w 169"/>
              <a:gd name="T5" fmla="*/ 2147483647 h 622"/>
              <a:gd name="T6" fmla="*/ 2147483647 w 169"/>
              <a:gd name="T7" fmla="*/ 2147483647 h 622"/>
              <a:gd name="T8" fmla="*/ 2147483647 w 169"/>
              <a:gd name="T9" fmla="*/ 2147483647 h 622"/>
              <a:gd name="T10" fmla="*/ 2147483647 w 169"/>
              <a:gd name="T11" fmla="*/ 2147483647 h 622"/>
              <a:gd name="T12" fmla="*/ 2147483647 w 169"/>
              <a:gd name="T13" fmla="*/ 2147483647 h 622"/>
              <a:gd name="T14" fmla="*/ 2147483647 w 169"/>
              <a:gd name="T15" fmla="*/ 2147483647 h 622"/>
              <a:gd name="T16" fmla="*/ 2147483647 w 169"/>
              <a:gd name="T17" fmla="*/ 2147483647 h 622"/>
              <a:gd name="T18" fmla="*/ 2147483647 w 169"/>
              <a:gd name="T19" fmla="*/ 2147483647 h 622"/>
              <a:gd name="T20" fmla="*/ 2147483647 w 169"/>
              <a:gd name="T21" fmla="*/ 2147483647 h 622"/>
              <a:gd name="T22" fmla="*/ 2147483647 w 169"/>
              <a:gd name="T23" fmla="*/ 2147483647 h 622"/>
              <a:gd name="T24" fmla="*/ 2147483647 w 169"/>
              <a:gd name="T25" fmla="*/ 2147483647 h 622"/>
              <a:gd name="T26" fmla="*/ 2147483647 w 169"/>
              <a:gd name="T27" fmla="*/ 2147483647 h 622"/>
              <a:gd name="T28" fmla="*/ 2147483647 w 169"/>
              <a:gd name="T29" fmla="*/ 2147483647 h 622"/>
              <a:gd name="T30" fmla="*/ 2147483647 w 169"/>
              <a:gd name="T31" fmla="*/ 0 h 622"/>
              <a:gd name="T32" fmla="*/ 2147483647 w 169"/>
              <a:gd name="T33" fmla="*/ 2147483647 h 622"/>
              <a:gd name="T34" fmla="*/ 2147483647 w 169"/>
              <a:gd name="T35" fmla="*/ 2147483647 h 622"/>
              <a:gd name="T36" fmla="*/ 2147483647 w 169"/>
              <a:gd name="T37" fmla="*/ 2147483647 h 622"/>
              <a:gd name="T38" fmla="*/ 2147483647 w 169"/>
              <a:gd name="T39" fmla="*/ 2147483647 h 622"/>
              <a:gd name="T40" fmla="*/ 2147483647 w 169"/>
              <a:gd name="T41" fmla="*/ 2147483647 h 622"/>
              <a:gd name="T42" fmla="*/ 2147483647 w 169"/>
              <a:gd name="T43" fmla="*/ 2147483647 h 622"/>
              <a:gd name="T44" fmla="*/ 2147483647 w 169"/>
              <a:gd name="T45" fmla="*/ 2147483647 h 622"/>
              <a:gd name="T46" fmla="*/ 2147483647 w 169"/>
              <a:gd name="T47" fmla="*/ 2147483647 h 622"/>
              <a:gd name="T48" fmla="*/ 2147483647 w 169"/>
              <a:gd name="T49" fmla="*/ 2147483647 h 622"/>
              <a:gd name="T50" fmla="*/ 2147483647 w 169"/>
              <a:gd name="T51" fmla="*/ 2147483647 h 622"/>
              <a:gd name="T52" fmla="*/ 2147483647 w 169"/>
              <a:gd name="T53" fmla="*/ 2147483647 h 622"/>
              <a:gd name="T54" fmla="*/ 2147483647 w 169"/>
              <a:gd name="T55" fmla="*/ 2147483647 h 622"/>
              <a:gd name="T56" fmla="*/ 2147483647 w 169"/>
              <a:gd name="T57" fmla="*/ 2147483647 h 622"/>
              <a:gd name="T58" fmla="*/ 2147483647 w 169"/>
              <a:gd name="T59" fmla="*/ 2147483647 h 622"/>
              <a:gd name="T60" fmla="*/ 2147483647 w 169"/>
              <a:gd name="T61" fmla="*/ 2147483647 h 622"/>
              <a:gd name="T62" fmla="*/ 2147483647 w 169"/>
              <a:gd name="T63" fmla="*/ 2147483647 h 622"/>
              <a:gd name="T64" fmla="*/ 2147483647 w 169"/>
              <a:gd name="T65" fmla="*/ 2147483647 h 622"/>
              <a:gd name="T66" fmla="*/ 2147483647 w 169"/>
              <a:gd name="T67" fmla="*/ 2147483647 h 622"/>
              <a:gd name="T68" fmla="*/ 2147483647 w 169"/>
              <a:gd name="T69" fmla="*/ 2147483647 h 622"/>
              <a:gd name="T70" fmla="*/ 2147483647 w 169"/>
              <a:gd name="T71" fmla="*/ 2147483647 h 622"/>
              <a:gd name="T72" fmla="*/ 2147483647 w 169"/>
              <a:gd name="T73" fmla="*/ 2147483647 h 622"/>
              <a:gd name="T74" fmla="*/ 2147483647 w 169"/>
              <a:gd name="T75" fmla="*/ 2147483647 h 622"/>
              <a:gd name="T76" fmla="*/ 2147483647 w 169"/>
              <a:gd name="T77" fmla="*/ 2147483647 h 622"/>
              <a:gd name="T78" fmla="*/ 2147483647 w 169"/>
              <a:gd name="T79" fmla="*/ 2147483647 h 622"/>
              <a:gd name="T80" fmla="*/ 2147483647 w 169"/>
              <a:gd name="T81" fmla="*/ 2147483647 h 622"/>
              <a:gd name="T82" fmla="*/ 2147483647 w 169"/>
              <a:gd name="T83" fmla="*/ 2147483647 h 622"/>
              <a:gd name="T84" fmla="*/ 2147483647 w 169"/>
              <a:gd name="T85" fmla="*/ 2147483647 h 622"/>
              <a:gd name="T86" fmla="*/ 2147483647 w 169"/>
              <a:gd name="T87" fmla="*/ 2147483647 h 622"/>
              <a:gd name="T88" fmla="*/ 2147483647 w 169"/>
              <a:gd name="T89" fmla="*/ 2147483647 h 622"/>
              <a:gd name="T90" fmla="*/ 2147483647 w 169"/>
              <a:gd name="T91" fmla="*/ 2147483647 h 6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622"/>
              <a:gd name="T140" fmla="*/ 169 w 169"/>
              <a:gd name="T141" fmla="*/ 622 h 6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622">
                <a:moveTo>
                  <a:pt x="0" y="492"/>
                </a:moveTo>
                <a:lnTo>
                  <a:pt x="4" y="468"/>
                </a:lnTo>
                <a:lnTo>
                  <a:pt x="7" y="452"/>
                </a:lnTo>
                <a:lnTo>
                  <a:pt x="9" y="436"/>
                </a:lnTo>
                <a:lnTo>
                  <a:pt x="11" y="419"/>
                </a:lnTo>
                <a:lnTo>
                  <a:pt x="11" y="395"/>
                </a:lnTo>
                <a:lnTo>
                  <a:pt x="11" y="379"/>
                </a:lnTo>
                <a:lnTo>
                  <a:pt x="13" y="363"/>
                </a:lnTo>
                <a:lnTo>
                  <a:pt x="15" y="347"/>
                </a:lnTo>
                <a:lnTo>
                  <a:pt x="17" y="331"/>
                </a:lnTo>
                <a:lnTo>
                  <a:pt x="17" y="315"/>
                </a:lnTo>
                <a:lnTo>
                  <a:pt x="20" y="298"/>
                </a:lnTo>
                <a:lnTo>
                  <a:pt x="20" y="282"/>
                </a:lnTo>
                <a:lnTo>
                  <a:pt x="20" y="266"/>
                </a:lnTo>
                <a:lnTo>
                  <a:pt x="20" y="250"/>
                </a:lnTo>
                <a:lnTo>
                  <a:pt x="22" y="234"/>
                </a:lnTo>
                <a:lnTo>
                  <a:pt x="22" y="218"/>
                </a:lnTo>
                <a:lnTo>
                  <a:pt x="24" y="202"/>
                </a:lnTo>
                <a:lnTo>
                  <a:pt x="28" y="185"/>
                </a:lnTo>
                <a:lnTo>
                  <a:pt x="28" y="161"/>
                </a:lnTo>
                <a:lnTo>
                  <a:pt x="31" y="145"/>
                </a:lnTo>
                <a:lnTo>
                  <a:pt x="33" y="129"/>
                </a:lnTo>
                <a:lnTo>
                  <a:pt x="35" y="113"/>
                </a:lnTo>
                <a:lnTo>
                  <a:pt x="37" y="97"/>
                </a:lnTo>
                <a:lnTo>
                  <a:pt x="39" y="81"/>
                </a:lnTo>
                <a:lnTo>
                  <a:pt x="41" y="65"/>
                </a:lnTo>
                <a:lnTo>
                  <a:pt x="44" y="48"/>
                </a:lnTo>
                <a:lnTo>
                  <a:pt x="46" y="32"/>
                </a:lnTo>
                <a:lnTo>
                  <a:pt x="50" y="24"/>
                </a:lnTo>
                <a:lnTo>
                  <a:pt x="52" y="8"/>
                </a:lnTo>
                <a:lnTo>
                  <a:pt x="57" y="8"/>
                </a:lnTo>
                <a:lnTo>
                  <a:pt x="61" y="0"/>
                </a:lnTo>
                <a:lnTo>
                  <a:pt x="63" y="16"/>
                </a:lnTo>
                <a:lnTo>
                  <a:pt x="68" y="24"/>
                </a:lnTo>
                <a:lnTo>
                  <a:pt x="70" y="40"/>
                </a:lnTo>
                <a:lnTo>
                  <a:pt x="72" y="56"/>
                </a:lnTo>
                <a:lnTo>
                  <a:pt x="74" y="73"/>
                </a:lnTo>
                <a:lnTo>
                  <a:pt x="74" y="89"/>
                </a:lnTo>
                <a:lnTo>
                  <a:pt x="76" y="105"/>
                </a:lnTo>
                <a:lnTo>
                  <a:pt x="76" y="121"/>
                </a:lnTo>
                <a:lnTo>
                  <a:pt x="79" y="137"/>
                </a:lnTo>
                <a:lnTo>
                  <a:pt x="79" y="153"/>
                </a:lnTo>
                <a:lnTo>
                  <a:pt x="81" y="169"/>
                </a:lnTo>
                <a:lnTo>
                  <a:pt x="81" y="185"/>
                </a:lnTo>
                <a:lnTo>
                  <a:pt x="81" y="202"/>
                </a:lnTo>
                <a:lnTo>
                  <a:pt x="81" y="218"/>
                </a:lnTo>
                <a:lnTo>
                  <a:pt x="81" y="234"/>
                </a:lnTo>
                <a:lnTo>
                  <a:pt x="81" y="258"/>
                </a:lnTo>
                <a:lnTo>
                  <a:pt x="83" y="274"/>
                </a:lnTo>
                <a:lnTo>
                  <a:pt x="83" y="290"/>
                </a:lnTo>
                <a:lnTo>
                  <a:pt x="83" y="306"/>
                </a:lnTo>
                <a:lnTo>
                  <a:pt x="83" y="323"/>
                </a:lnTo>
                <a:lnTo>
                  <a:pt x="83" y="339"/>
                </a:lnTo>
                <a:lnTo>
                  <a:pt x="83" y="363"/>
                </a:lnTo>
                <a:lnTo>
                  <a:pt x="83" y="379"/>
                </a:lnTo>
                <a:lnTo>
                  <a:pt x="85" y="395"/>
                </a:lnTo>
                <a:lnTo>
                  <a:pt x="85" y="411"/>
                </a:lnTo>
                <a:lnTo>
                  <a:pt x="85" y="427"/>
                </a:lnTo>
                <a:lnTo>
                  <a:pt x="87" y="444"/>
                </a:lnTo>
                <a:lnTo>
                  <a:pt x="87" y="460"/>
                </a:lnTo>
                <a:lnTo>
                  <a:pt x="89" y="476"/>
                </a:lnTo>
                <a:lnTo>
                  <a:pt x="89" y="492"/>
                </a:lnTo>
                <a:lnTo>
                  <a:pt x="92" y="508"/>
                </a:lnTo>
                <a:lnTo>
                  <a:pt x="94" y="524"/>
                </a:lnTo>
                <a:lnTo>
                  <a:pt x="94" y="540"/>
                </a:lnTo>
                <a:lnTo>
                  <a:pt x="96" y="556"/>
                </a:lnTo>
                <a:lnTo>
                  <a:pt x="98" y="573"/>
                </a:lnTo>
                <a:lnTo>
                  <a:pt x="100" y="589"/>
                </a:lnTo>
                <a:lnTo>
                  <a:pt x="105" y="597"/>
                </a:lnTo>
                <a:lnTo>
                  <a:pt x="109" y="605"/>
                </a:lnTo>
                <a:lnTo>
                  <a:pt x="111" y="621"/>
                </a:lnTo>
                <a:lnTo>
                  <a:pt x="116" y="621"/>
                </a:lnTo>
                <a:lnTo>
                  <a:pt x="120" y="621"/>
                </a:lnTo>
                <a:lnTo>
                  <a:pt x="124" y="621"/>
                </a:lnTo>
                <a:lnTo>
                  <a:pt x="129" y="613"/>
                </a:lnTo>
                <a:lnTo>
                  <a:pt x="131" y="597"/>
                </a:lnTo>
                <a:lnTo>
                  <a:pt x="135" y="581"/>
                </a:lnTo>
                <a:lnTo>
                  <a:pt x="137" y="565"/>
                </a:lnTo>
                <a:lnTo>
                  <a:pt x="142" y="556"/>
                </a:lnTo>
                <a:lnTo>
                  <a:pt x="142" y="540"/>
                </a:lnTo>
                <a:lnTo>
                  <a:pt x="146" y="532"/>
                </a:lnTo>
                <a:lnTo>
                  <a:pt x="148" y="516"/>
                </a:lnTo>
                <a:lnTo>
                  <a:pt x="151" y="500"/>
                </a:lnTo>
                <a:lnTo>
                  <a:pt x="155" y="476"/>
                </a:lnTo>
                <a:lnTo>
                  <a:pt x="157" y="460"/>
                </a:lnTo>
                <a:lnTo>
                  <a:pt x="159" y="444"/>
                </a:lnTo>
                <a:lnTo>
                  <a:pt x="159" y="427"/>
                </a:lnTo>
                <a:lnTo>
                  <a:pt x="161" y="411"/>
                </a:lnTo>
                <a:lnTo>
                  <a:pt x="164" y="395"/>
                </a:lnTo>
                <a:lnTo>
                  <a:pt x="164" y="379"/>
                </a:lnTo>
                <a:lnTo>
                  <a:pt x="166" y="363"/>
                </a:lnTo>
                <a:lnTo>
                  <a:pt x="166" y="347"/>
                </a:lnTo>
                <a:lnTo>
                  <a:pt x="168" y="331"/>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6" name="Freeform 11"/>
          <p:cNvSpPr>
            <a:spLocks/>
          </p:cNvSpPr>
          <p:nvPr/>
        </p:nvSpPr>
        <p:spPr bwMode="auto">
          <a:xfrm>
            <a:off x="920750" y="1692275"/>
            <a:ext cx="239713" cy="673100"/>
          </a:xfrm>
          <a:custGeom>
            <a:avLst/>
            <a:gdLst>
              <a:gd name="T0" fmla="*/ 2147483647 w 169"/>
              <a:gd name="T1" fmla="*/ 2147483647 h 623"/>
              <a:gd name="T2" fmla="*/ 2147483647 w 169"/>
              <a:gd name="T3" fmla="*/ 2147483647 h 623"/>
              <a:gd name="T4" fmla="*/ 2147483647 w 169"/>
              <a:gd name="T5" fmla="*/ 2147483647 h 623"/>
              <a:gd name="T6" fmla="*/ 2147483647 w 169"/>
              <a:gd name="T7" fmla="*/ 2147483647 h 623"/>
              <a:gd name="T8" fmla="*/ 2147483647 w 169"/>
              <a:gd name="T9" fmla="*/ 2147483647 h 623"/>
              <a:gd name="T10" fmla="*/ 2147483647 w 169"/>
              <a:gd name="T11" fmla="*/ 2147483647 h 623"/>
              <a:gd name="T12" fmla="*/ 2147483647 w 169"/>
              <a:gd name="T13" fmla="*/ 2147483647 h 623"/>
              <a:gd name="T14" fmla="*/ 2147483647 w 169"/>
              <a:gd name="T15" fmla="*/ 2147483647 h 623"/>
              <a:gd name="T16" fmla="*/ 2147483647 w 169"/>
              <a:gd name="T17" fmla="*/ 2147483647 h 623"/>
              <a:gd name="T18" fmla="*/ 2147483647 w 169"/>
              <a:gd name="T19" fmla="*/ 2147483647 h 623"/>
              <a:gd name="T20" fmla="*/ 2147483647 w 169"/>
              <a:gd name="T21" fmla="*/ 2147483647 h 623"/>
              <a:gd name="T22" fmla="*/ 2147483647 w 169"/>
              <a:gd name="T23" fmla="*/ 2147483647 h 623"/>
              <a:gd name="T24" fmla="*/ 2147483647 w 169"/>
              <a:gd name="T25" fmla="*/ 2147483647 h 623"/>
              <a:gd name="T26" fmla="*/ 2147483647 w 169"/>
              <a:gd name="T27" fmla="*/ 2147483647 h 623"/>
              <a:gd name="T28" fmla="*/ 2147483647 w 169"/>
              <a:gd name="T29" fmla="*/ 2147483647 h 623"/>
              <a:gd name="T30" fmla="*/ 2147483647 w 169"/>
              <a:gd name="T31" fmla="*/ 0 h 623"/>
              <a:gd name="T32" fmla="*/ 2147483647 w 169"/>
              <a:gd name="T33" fmla="*/ 2147483647 h 623"/>
              <a:gd name="T34" fmla="*/ 2147483647 w 169"/>
              <a:gd name="T35" fmla="*/ 2147483647 h 623"/>
              <a:gd name="T36" fmla="*/ 2147483647 w 169"/>
              <a:gd name="T37" fmla="*/ 2147483647 h 623"/>
              <a:gd name="T38" fmla="*/ 2147483647 w 169"/>
              <a:gd name="T39" fmla="*/ 2147483647 h 623"/>
              <a:gd name="T40" fmla="*/ 2147483647 w 169"/>
              <a:gd name="T41" fmla="*/ 2147483647 h 623"/>
              <a:gd name="T42" fmla="*/ 2147483647 w 169"/>
              <a:gd name="T43" fmla="*/ 2147483647 h 623"/>
              <a:gd name="T44" fmla="*/ 2147483647 w 169"/>
              <a:gd name="T45" fmla="*/ 2147483647 h 623"/>
              <a:gd name="T46" fmla="*/ 2147483647 w 169"/>
              <a:gd name="T47" fmla="*/ 2147483647 h 623"/>
              <a:gd name="T48" fmla="*/ 2147483647 w 169"/>
              <a:gd name="T49" fmla="*/ 2147483647 h 623"/>
              <a:gd name="T50" fmla="*/ 2147483647 w 169"/>
              <a:gd name="T51" fmla="*/ 2147483647 h 623"/>
              <a:gd name="T52" fmla="*/ 2147483647 w 169"/>
              <a:gd name="T53" fmla="*/ 2147483647 h 623"/>
              <a:gd name="T54" fmla="*/ 2147483647 w 169"/>
              <a:gd name="T55" fmla="*/ 2147483647 h 623"/>
              <a:gd name="T56" fmla="*/ 2147483647 w 169"/>
              <a:gd name="T57" fmla="*/ 2147483647 h 623"/>
              <a:gd name="T58" fmla="*/ 2147483647 w 169"/>
              <a:gd name="T59" fmla="*/ 2147483647 h 623"/>
              <a:gd name="T60" fmla="*/ 2147483647 w 169"/>
              <a:gd name="T61" fmla="*/ 2147483647 h 623"/>
              <a:gd name="T62" fmla="*/ 2147483647 w 169"/>
              <a:gd name="T63" fmla="*/ 2147483647 h 623"/>
              <a:gd name="T64" fmla="*/ 2147483647 w 169"/>
              <a:gd name="T65" fmla="*/ 2147483647 h 623"/>
              <a:gd name="T66" fmla="*/ 2147483647 w 169"/>
              <a:gd name="T67" fmla="*/ 2147483647 h 623"/>
              <a:gd name="T68" fmla="*/ 2147483647 w 169"/>
              <a:gd name="T69" fmla="*/ 2147483647 h 623"/>
              <a:gd name="T70" fmla="*/ 2147483647 w 169"/>
              <a:gd name="T71" fmla="*/ 2147483647 h 623"/>
              <a:gd name="T72" fmla="*/ 2147483647 w 169"/>
              <a:gd name="T73" fmla="*/ 2147483647 h 623"/>
              <a:gd name="T74" fmla="*/ 2147483647 w 169"/>
              <a:gd name="T75" fmla="*/ 2147483647 h 623"/>
              <a:gd name="T76" fmla="*/ 2147483647 w 169"/>
              <a:gd name="T77" fmla="*/ 2147483647 h 623"/>
              <a:gd name="T78" fmla="*/ 2147483647 w 169"/>
              <a:gd name="T79" fmla="*/ 2147483647 h 623"/>
              <a:gd name="T80" fmla="*/ 2147483647 w 169"/>
              <a:gd name="T81" fmla="*/ 2147483647 h 623"/>
              <a:gd name="T82" fmla="*/ 2147483647 w 169"/>
              <a:gd name="T83" fmla="*/ 2147483647 h 623"/>
              <a:gd name="T84" fmla="*/ 2147483647 w 169"/>
              <a:gd name="T85" fmla="*/ 2147483647 h 623"/>
              <a:gd name="T86" fmla="*/ 2147483647 w 169"/>
              <a:gd name="T87" fmla="*/ 2147483647 h 623"/>
              <a:gd name="T88" fmla="*/ 2147483647 w 169"/>
              <a:gd name="T89" fmla="*/ 2147483647 h 623"/>
              <a:gd name="T90" fmla="*/ 2147483647 w 169"/>
              <a:gd name="T91" fmla="*/ 2147483647 h 6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623"/>
              <a:gd name="T140" fmla="*/ 169 w 169"/>
              <a:gd name="T141" fmla="*/ 623 h 6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623">
                <a:moveTo>
                  <a:pt x="0" y="493"/>
                </a:moveTo>
                <a:lnTo>
                  <a:pt x="4" y="469"/>
                </a:lnTo>
                <a:lnTo>
                  <a:pt x="7" y="452"/>
                </a:lnTo>
                <a:lnTo>
                  <a:pt x="9" y="436"/>
                </a:lnTo>
                <a:lnTo>
                  <a:pt x="11" y="420"/>
                </a:lnTo>
                <a:lnTo>
                  <a:pt x="11" y="396"/>
                </a:lnTo>
                <a:lnTo>
                  <a:pt x="11" y="380"/>
                </a:lnTo>
                <a:lnTo>
                  <a:pt x="13" y="364"/>
                </a:lnTo>
                <a:lnTo>
                  <a:pt x="15" y="347"/>
                </a:lnTo>
                <a:lnTo>
                  <a:pt x="17" y="331"/>
                </a:lnTo>
                <a:lnTo>
                  <a:pt x="17" y="315"/>
                </a:lnTo>
                <a:lnTo>
                  <a:pt x="20" y="299"/>
                </a:lnTo>
                <a:lnTo>
                  <a:pt x="20" y="283"/>
                </a:lnTo>
                <a:lnTo>
                  <a:pt x="20" y="267"/>
                </a:lnTo>
                <a:lnTo>
                  <a:pt x="20" y="250"/>
                </a:lnTo>
                <a:lnTo>
                  <a:pt x="22" y="234"/>
                </a:lnTo>
                <a:lnTo>
                  <a:pt x="22" y="218"/>
                </a:lnTo>
                <a:lnTo>
                  <a:pt x="24" y="202"/>
                </a:lnTo>
                <a:lnTo>
                  <a:pt x="28" y="186"/>
                </a:lnTo>
                <a:lnTo>
                  <a:pt x="28" y="162"/>
                </a:lnTo>
                <a:lnTo>
                  <a:pt x="31" y="145"/>
                </a:lnTo>
                <a:lnTo>
                  <a:pt x="33" y="129"/>
                </a:lnTo>
                <a:lnTo>
                  <a:pt x="35" y="113"/>
                </a:lnTo>
                <a:lnTo>
                  <a:pt x="37" y="97"/>
                </a:lnTo>
                <a:lnTo>
                  <a:pt x="39" y="81"/>
                </a:lnTo>
                <a:lnTo>
                  <a:pt x="41" y="65"/>
                </a:lnTo>
                <a:lnTo>
                  <a:pt x="44" y="48"/>
                </a:lnTo>
                <a:lnTo>
                  <a:pt x="46" y="32"/>
                </a:lnTo>
                <a:lnTo>
                  <a:pt x="50" y="24"/>
                </a:lnTo>
                <a:lnTo>
                  <a:pt x="52" y="8"/>
                </a:lnTo>
                <a:lnTo>
                  <a:pt x="57" y="8"/>
                </a:lnTo>
                <a:lnTo>
                  <a:pt x="61" y="0"/>
                </a:lnTo>
                <a:lnTo>
                  <a:pt x="63" y="16"/>
                </a:lnTo>
                <a:lnTo>
                  <a:pt x="68" y="24"/>
                </a:lnTo>
                <a:lnTo>
                  <a:pt x="70" y="40"/>
                </a:lnTo>
                <a:lnTo>
                  <a:pt x="72" y="57"/>
                </a:lnTo>
                <a:lnTo>
                  <a:pt x="74" y="73"/>
                </a:lnTo>
                <a:lnTo>
                  <a:pt x="74" y="89"/>
                </a:lnTo>
                <a:lnTo>
                  <a:pt x="76" y="105"/>
                </a:lnTo>
                <a:lnTo>
                  <a:pt x="76" y="121"/>
                </a:lnTo>
                <a:lnTo>
                  <a:pt x="79" y="137"/>
                </a:lnTo>
                <a:lnTo>
                  <a:pt x="79" y="153"/>
                </a:lnTo>
                <a:lnTo>
                  <a:pt x="81" y="170"/>
                </a:lnTo>
                <a:lnTo>
                  <a:pt x="81" y="186"/>
                </a:lnTo>
                <a:lnTo>
                  <a:pt x="81" y="202"/>
                </a:lnTo>
                <a:lnTo>
                  <a:pt x="81" y="218"/>
                </a:lnTo>
                <a:lnTo>
                  <a:pt x="81" y="234"/>
                </a:lnTo>
                <a:lnTo>
                  <a:pt x="81" y="258"/>
                </a:lnTo>
                <a:lnTo>
                  <a:pt x="83" y="275"/>
                </a:lnTo>
                <a:lnTo>
                  <a:pt x="83" y="291"/>
                </a:lnTo>
                <a:lnTo>
                  <a:pt x="83" y="307"/>
                </a:lnTo>
                <a:lnTo>
                  <a:pt x="83" y="323"/>
                </a:lnTo>
                <a:lnTo>
                  <a:pt x="83" y="339"/>
                </a:lnTo>
                <a:lnTo>
                  <a:pt x="83" y="364"/>
                </a:lnTo>
                <a:lnTo>
                  <a:pt x="83" y="380"/>
                </a:lnTo>
                <a:lnTo>
                  <a:pt x="85" y="396"/>
                </a:lnTo>
                <a:lnTo>
                  <a:pt x="85" y="412"/>
                </a:lnTo>
                <a:lnTo>
                  <a:pt x="85" y="428"/>
                </a:lnTo>
                <a:lnTo>
                  <a:pt x="87" y="444"/>
                </a:lnTo>
                <a:lnTo>
                  <a:pt x="87" y="460"/>
                </a:lnTo>
                <a:lnTo>
                  <a:pt x="89" y="477"/>
                </a:lnTo>
                <a:lnTo>
                  <a:pt x="89" y="493"/>
                </a:lnTo>
                <a:lnTo>
                  <a:pt x="92" y="509"/>
                </a:lnTo>
                <a:lnTo>
                  <a:pt x="94" y="525"/>
                </a:lnTo>
                <a:lnTo>
                  <a:pt x="94" y="541"/>
                </a:lnTo>
                <a:lnTo>
                  <a:pt x="96" y="557"/>
                </a:lnTo>
                <a:lnTo>
                  <a:pt x="98" y="574"/>
                </a:lnTo>
                <a:lnTo>
                  <a:pt x="100" y="590"/>
                </a:lnTo>
                <a:lnTo>
                  <a:pt x="105" y="598"/>
                </a:lnTo>
                <a:lnTo>
                  <a:pt x="109" y="606"/>
                </a:lnTo>
                <a:lnTo>
                  <a:pt x="111" y="622"/>
                </a:lnTo>
                <a:lnTo>
                  <a:pt x="116" y="622"/>
                </a:lnTo>
                <a:lnTo>
                  <a:pt x="120" y="622"/>
                </a:lnTo>
                <a:lnTo>
                  <a:pt x="124" y="622"/>
                </a:lnTo>
                <a:lnTo>
                  <a:pt x="129" y="614"/>
                </a:lnTo>
                <a:lnTo>
                  <a:pt x="131" y="598"/>
                </a:lnTo>
                <a:lnTo>
                  <a:pt x="135" y="582"/>
                </a:lnTo>
                <a:lnTo>
                  <a:pt x="137" y="565"/>
                </a:lnTo>
                <a:lnTo>
                  <a:pt x="142" y="557"/>
                </a:lnTo>
                <a:lnTo>
                  <a:pt x="142" y="541"/>
                </a:lnTo>
                <a:lnTo>
                  <a:pt x="146" y="533"/>
                </a:lnTo>
                <a:lnTo>
                  <a:pt x="148" y="517"/>
                </a:lnTo>
                <a:lnTo>
                  <a:pt x="151" y="501"/>
                </a:lnTo>
                <a:lnTo>
                  <a:pt x="155" y="477"/>
                </a:lnTo>
                <a:lnTo>
                  <a:pt x="157" y="460"/>
                </a:lnTo>
                <a:lnTo>
                  <a:pt x="159" y="444"/>
                </a:lnTo>
                <a:lnTo>
                  <a:pt x="159" y="428"/>
                </a:lnTo>
                <a:lnTo>
                  <a:pt x="161" y="412"/>
                </a:lnTo>
                <a:lnTo>
                  <a:pt x="164" y="396"/>
                </a:lnTo>
                <a:lnTo>
                  <a:pt x="164" y="380"/>
                </a:lnTo>
                <a:lnTo>
                  <a:pt x="166" y="364"/>
                </a:lnTo>
                <a:lnTo>
                  <a:pt x="166" y="347"/>
                </a:lnTo>
                <a:lnTo>
                  <a:pt x="168" y="331"/>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7" name="Freeform 12"/>
          <p:cNvSpPr>
            <a:spLocks/>
          </p:cNvSpPr>
          <p:nvPr/>
        </p:nvSpPr>
        <p:spPr bwMode="auto">
          <a:xfrm>
            <a:off x="1147763" y="1682750"/>
            <a:ext cx="239712" cy="673100"/>
          </a:xfrm>
          <a:custGeom>
            <a:avLst/>
            <a:gdLst>
              <a:gd name="T0" fmla="*/ 2147483647 w 169"/>
              <a:gd name="T1" fmla="*/ 2147483647 h 623"/>
              <a:gd name="T2" fmla="*/ 2147483647 w 169"/>
              <a:gd name="T3" fmla="*/ 2147483647 h 623"/>
              <a:gd name="T4" fmla="*/ 2147483647 w 169"/>
              <a:gd name="T5" fmla="*/ 2147483647 h 623"/>
              <a:gd name="T6" fmla="*/ 2147483647 w 169"/>
              <a:gd name="T7" fmla="*/ 2147483647 h 623"/>
              <a:gd name="T8" fmla="*/ 2147483647 w 169"/>
              <a:gd name="T9" fmla="*/ 2147483647 h 623"/>
              <a:gd name="T10" fmla="*/ 2147483647 w 169"/>
              <a:gd name="T11" fmla="*/ 2147483647 h 623"/>
              <a:gd name="T12" fmla="*/ 2147483647 w 169"/>
              <a:gd name="T13" fmla="*/ 2147483647 h 623"/>
              <a:gd name="T14" fmla="*/ 2147483647 w 169"/>
              <a:gd name="T15" fmla="*/ 2147483647 h 623"/>
              <a:gd name="T16" fmla="*/ 2147483647 w 169"/>
              <a:gd name="T17" fmla="*/ 2147483647 h 623"/>
              <a:gd name="T18" fmla="*/ 2147483647 w 169"/>
              <a:gd name="T19" fmla="*/ 2147483647 h 623"/>
              <a:gd name="T20" fmla="*/ 2147483647 w 169"/>
              <a:gd name="T21" fmla="*/ 2147483647 h 623"/>
              <a:gd name="T22" fmla="*/ 2147483647 w 169"/>
              <a:gd name="T23" fmla="*/ 2147483647 h 623"/>
              <a:gd name="T24" fmla="*/ 2147483647 w 169"/>
              <a:gd name="T25" fmla="*/ 2147483647 h 623"/>
              <a:gd name="T26" fmla="*/ 2147483647 w 169"/>
              <a:gd name="T27" fmla="*/ 2147483647 h 623"/>
              <a:gd name="T28" fmla="*/ 2147483647 w 169"/>
              <a:gd name="T29" fmla="*/ 2147483647 h 623"/>
              <a:gd name="T30" fmla="*/ 2147483647 w 169"/>
              <a:gd name="T31" fmla="*/ 0 h 623"/>
              <a:gd name="T32" fmla="*/ 2147483647 w 169"/>
              <a:gd name="T33" fmla="*/ 2147483647 h 623"/>
              <a:gd name="T34" fmla="*/ 2147483647 w 169"/>
              <a:gd name="T35" fmla="*/ 2147483647 h 623"/>
              <a:gd name="T36" fmla="*/ 2147483647 w 169"/>
              <a:gd name="T37" fmla="*/ 2147483647 h 623"/>
              <a:gd name="T38" fmla="*/ 2147483647 w 169"/>
              <a:gd name="T39" fmla="*/ 2147483647 h 623"/>
              <a:gd name="T40" fmla="*/ 2147483647 w 169"/>
              <a:gd name="T41" fmla="*/ 2147483647 h 623"/>
              <a:gd name="T42" fmla="*/ 2147483647 w 169"/>
              <a:gd name="T43" fmla="*/ 2147483647 h 623"/>
              <a:gd name="T44" fmla="*/ 2147483647 w 169"/>
              <a:gd name="T45" fmla="*/ 2147483647 h 623"/>
              <a:gd name="T46" fmla="*/ 2147483647 w 169"/>
              <a:gd name="T47" fmla="*/ 2147483647 h 623"/>
              <a:gd name="T48" fmla="*/ 2147483647 w 169"/>
              <a:gd name="T49" fmla="*/ 2147483647 h 623"/>
              <a:gd name="T50" fmla="*/ 2147483647 w 169"/>
              <a:gd name="T51" fmla="*/ 2147483647 h 623"/>
              <a:gd name="T52" fmla="*/ 2147483647 w 169"/>
              <a:gd name="T53" fmla="*/ 2147483647 h 623"/>
              <a:gd name="T54" fmla="*/ 2147483647 w 169"/>
              <a:gd name="T55" fmla="*/ 2147483647 h 623"/>
              <a:gd name="T56" fmla="*/ 2147483647 w 169"/>
              <a:gd name="T57" fmla="*/ 2147483647 h 623"/>
              <a:gd name="T58" fmla="*/ 2147483647 w 169"/>
              <a:gd name="T59" fmla="*/ 2147483647 h 623"/>
              <a:gd name="T60" fmla="*/ 2147483647 w 169"/>
              <a:gd name="T61" fmla="*/ 2147483647 h 623"/>
              <a:gd name="T62" fmla="*/ 2147483647 w 169"/>
              <a:gd name="T63" fmla="*/ 2147483647 h 623"/>
              <a:gd name="T64" fmla="*/ 2147483647 w 169"/>
              <a:gd name="T65" fmla="*/ 2147483647 h 623"/>
              <a:gd name="T66" fmla="*/ 2147483647 w 169"/>
              <a:gd name="T67" fmla="*/ 2147483647 h 623"/>
              <a:gd name="T68" fmla="*/ 2147483647 w 169"/>
              <a:gd name="T69" fmla="*/ 2147483647 h 623"/>
              <a:gd name="T70" fmla="*/ 2147483647 w 169"/>
              <a:gd name="T71" fmla="*/ 2147483647 h 623"/>
              <a:gd name="T72" fmla="*/ 2147483647 w 169"/>
              <a:gd name="T73" fmla="*/ 2147483647 h 623"/>
              <a:gd name="T74" fmla="*/ 2147483647 w 169"/>
              <a:gd name="T75" fmla="*/ 2147483647 h 623"/>
              <a:gd name="T76" fmla="*/ 2147483647 w 169"/>
              <a:gd name="T77" fmla="*/ 2147483647 h 623"/>
              <a:gd name="T78" fmla="*/ 2147483647 w 169"/>
              <a:gd name="T79" fmla="*/ 2147483647 h 623"/>
              <a:gd name="T80" fmla="*/ 2147483647 w 169"/>
              <a:gd name="T81" fmla="*/ 2147483647 h 623"/>
              <a:gd name="T82" fmla="*/ 2147483647 w 169"/>
              <a:gd name="T83" fmla="*/ 2147483647 h 623"/>
              <a:gd name="T84" fmla="*/ 2147483647 w 169"/>
              <a:gd name="T85" fmla="*/ 2147483647 h 623"/>
              <a:gd name="T86" fmla="*/ 2147483647 w 169"/>
              <a:gd name="T87" fmla="*/ 2147483647 h 623"/>
              <a:gd name="T88" fmla="*/ 2147483647 w 169"/>
              <a:gd name="T89" fmla="*/ 2147483647 h 623"/>
              <a:gd name="T90" fmla="*/ 2147483647 w 169"/>
              <a:gd name="T91" fmla="*/ 2147483647 h 6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623"/>
              <a:gd name="T140" fmla="*/ 169 w 169"/>
              <a:gd name="T141" fmla="*/ 623 h 6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623">
                <a:moveTo>
                  <a:pt x="0" y="493"/>
                </a:moveTo>
                <a:lnTo>
                  <a:pt x="4" y="469"/>
                </a:lnTo>
                <a:lnTo>
                  <a:pt x="7" y="452"/>
                </a:lnTo>
                <a:lnTo>
                  <a:pt x="9" y="436"/>
                </a:lnTo>
                <a:lnTo>
                  <a:pt x="11" y="420"/>
                </a:lnTo>
                <a:lnTo>
                  <a:pt x="11" y="396"/>
                </a:lnTo>
                <a:lnTo>
                  <a:pt x="11" y="380"/>
                </a:lnTo>
                <a:lnTo>
                  <a:pt x="13" y="364"/>
                </a:lnTo>
                <a:lnTo>
                  <a:pt x="15" y="347"/>
                </a:lnTo>
                <a:lnTo>
                  <a:pt x="17" y="331"/>
                </a:lnTo>
                <a:lnTo>
                  <a:pt x="17" y="315"/>
                </a:lnTo>
                <a:lnTo>
                  <a:pt x="20" y="299"/>
                </a:lnTo>
                <a:lnTo>
                  <a:pt x="20" y="283"/>
                </a:lnTo>
                <a:lnTo>
                  <a:pt x="20" y="267"/>
                </a:lnTo>
                <a:lnTo>
                  <a:pt x="20" y="250"/>
                </a:lnTo>
                <a:lnTo>
                  <a:pt x="22" y="234"/>
                </a:lnTo>
                <a:lnTo>
                  <a:pt x="22" y="218"/>
                </a:lnTo>
                <a:lnTo>
                  <a:pt x="24" y="202"/>
                </a:lnTo>
                <a:lnTo>
                  <a:pt x="28" y="186"/>
                </a:lnTo>
                <a:lnTo>
                  <a:pt x="28" y="162"/>
                </a:lnTo>
                <a:lnTo>
                  <a:pt x="31" y="145"/>
                </a:lnTo>
                <a:lnTo>
                  <a:pt x="33" y="129"/>
                </a:lnTo>
                <a:lnTo>
                  <a:pt x="35" y="113"/>
                </a:lnTo>
                <a:lnTo>
                  <a:pt x="37" y="97"/>
                </a:lnTo>
                <a:lnTo>
                  <a:pt x="39" y="81"/>
                </a:lnTo>
                <a:lnTo>
                  <a:pt x="41" y="65"/>
                </a:lnTo>
                <a:lnTo>
                  <a:pt x="44" y="48"/>
                </a:lnTo>
                <a:lnTo>
                  <a:pt x="46" y="32"/>
                </a:lnTo>
                <a:lnTo>
                  <a:pt x="50" y="24"/>
                </a:lnTo>
                <a:lnTo>
                  <a:pt x="52" y="8"/>
                </a:lnTo>
                <a:lnTo>
                  <a:pt x="57" y="8"/>
                </a:lnTo>
                <a:lnTo>
                  <a:pt x="61" y="0"/>
                </a:lnTo>
                <a:lnTo>
                  <a:pt x="63" y="16"/>
                </a:lnTo>
                <a:lnTo>
                  <a:pt x="68" y="24"/>
                </a:lnTo>
                <a:lnTo>
                  <a:pt x="70" y="40"/>
                </a:lnTo>
                <a:lnTo>
                  <a:pt x="72" y="57"/>
                </a:lnTo>
                <a:lnTo>
                  <a:pt x="74" y="73"/>
                </a:lnTo>
                <a:lnTo>
                  <a:pt x="74" y="89"/>
                </a:lnTo>
                <a:lnTo>
                  <a:pt x="76" y="105"/>
                </a:lnTo>
                <a:lnTo>
                  <a:pt x="76" y="121"/>
                </a:lnTo>
                <a:lnTo>
                  <a:pt x="79" y="137"/>
                </a:lnTo>
                <a:lnTo>
                  <a:pt x="79" y="153"/>
                </a:lnTo>
                <a:lnTo>
                  <a:pt x="81" y="170"/>
                </a:lnTo>
                <a:lnTo>
                  <a:pt x="81" y="186"/>
                </a:lnTo>
                <a:lnTo>
                  <a:pt x="81" y="202"/>
                </a:lnTo>
                <a:lnTo>
                  <a:pt x="81" y="218"/>
                </a:lnTo>
                <a:lnTo>
                  <a:pt x="81" y="234"/>
                </a:lnTo>
                <a:lnTo>
                  <a:pt x="81" y="258"/>
                </a:lnTo>
                <a:lnTo>
                  <a:pt x="83" y="275"/>
                </a:lnTo>
                <a:lnTo>
                  <a:pt x="83" y="291"/>
                </a:lnTo>
                <a:lnTo>
                  <a:pt x="83" y="307"/>
                </a:lnTo>
                <a:lnTo>
                  <a:pt x="83" y="323"/>
                </a:lnTo>
                <a:lnTo>
                  <a:pt x="83" y="339"/>
                </a:lnTo>
                <a:lnTo>
                  <a:pt x="83" y="364"/>
                </a:lnTo>
                <a:lnTo>
                  <a:pt x="83" y="380"/>
                </a:lnTo>
                <a:lnTo>
                  <a:pt x="85" y="396"/>
                </a:lnTo>
                <a:lnTo>
                  <a:pt x="85" y="412"/>
                </a:lnTo>
                <a:lnTo>
                  <a:pt x="85" y="428"/>
                </a:lnTo>
                <a:lnTo>
                  <a:pt x="87" y="444"/>
                </a:lnTo>
                <a:lnTo>
                  <a:pt x="87" y="460"/>
                </a:lnTo>
                <a:lnTo>
                  <a:pt x="89" y="477"/>
                </a:lnTo>
                <a:lnTo>
                  <a:pt x="89" y="493"/>
                </a:lnTo>
                <a:lnTo>
                  <a:pt x="92" y="509"/>
                </a:lnTo>
                <a:lnTo>
                  <a:pt x="94" y="525"/>
                </a:lnTo>
                <a:lnTo>
                  <a:pt x="94" y="541"/>
                </a:lnTo>
                <a:lnTo>
                  <a:pt x="96" y="557"/>
                </a:lnTo>
                <a:lnTo>
                  <a:pt x="98" y="574"/>
                </a:lnTo>
                <a:lnTo>
                  <a:pt x="100" y="590"/>
                </a:lnTo>
                <a:lnTo>
                  <a:pt x="105" y="598"/>
                </a:lnTo>
                <a:lnTo>
                  <a:pt x="109" y="606"/>
                </a:lnTo>
                <a:lnTo>
                  <a:pt x="111" y="622"/>
                </a:lnTo>
                <a:lnTo>
                  <a:pt x="116" y="622"/>
                </a:lnTo>
                <a:lnTo>
                  <a:pt x="120" y="622"/>
                </a:lnTo>
                <a:lnTo>
                  <a:pt x="124" y="622"/>
                </a:lnTo>
                <a:lnTo>
                  <a:pt x="129" y="614"/>
                </a:lnTo>
                <a:lnTo>
                  <a:pt x="131" y="598"/>
                </a:lnTo>
                <a:lnTo>
                  <a:pt x="135" y="582"/>
                </a:lnTo>
                <a:lnTo>
                  <a:pt x="137" y="565"/>
                </a:lnTo>
                <a:lnTo>
                  <a:pt x="142" y="557"/>
                </a:lnTo>
                <a:lnTo>
                  <a:pt x="142" y="541"/>
                </a:lnTo>
                <a:lnTo>
                  <a:pt x="146" y="533"/>
                </a:lnTo>
                <a:lnTo>
                  <a:pt x="148" y="517"/>
                </a:lnTo>
                <a:lnTo>
                  <a:pt x="151" y="501"/>
                </a:lnTo>
                <a:lnTo>
                  <a:pt x="155" y="477"/>
                </a:lnTo>
                <a:lnTo>
                  <a:pt x="157" y="460"/>
                </a:lnTo>
                <a:lnTo>
                  <a:pt x="159" y="444"/>
                </a:lnTo>
                <a:lnTo>
                  <a:pt x="159" y="428"/>
                </a:lnTo>
                <a:lnTo>
                  <a:pt x="161" y="412"/>
                </a:lnTo>
                <a:lnTo>
                  <a:pt x="164" y="396"/>
                </a:lnTo>
                <a:lnTo>
                  <a:pt x="164" y="380"/>
                </a:lnTo>
                <a:lnTo>
                  <a:pt x="166" y="364"/>
                </a:lnTo>
                <a:lnTo>
                  <a:pt x="166" y="347"/>
                </a:lnTo>
                <a:lnTo>
                  <a:pt x="168" y="331"/>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8" name="Freeform 13"/>
          <p:cNvSpPr>
            <a:spLocks/>
          </p:cNvSpPr>
          <p:nvPr/>
        </p:nvSpPr>
        <p:spPr bwMode="auto">
          <a:xfrm>
            <a:off x="1374775" y="1638300"/>
            <a:ext cx="238125" cy="676275"/>
          </a:xfrm>
          <a:custGeom>
            <a:avLst/>
            <a:gdLst>
              <a:gd name="T0" fmla="*/ 2147483647 w 169"/>
              <a:gd name="T1" fmla="*/ 2147483647 h 623"/>
              <a:gd name="T2" fmla="*/ 2147483647 w 169"/>
              <a:gd name="T3" fmla="*/ 2147483647 h 623"/>
              <a:gd name="T4" fmla="*/ 2147483647 w 169"/>
              <a:gd name="T5" fmla="*/ 2147483647 h 623"/>
              <a:gd name="T6" fmla="*/ 2147483647 w 169"/>
              <a:gd name="T7" fmla="*/ 2147483647 h 623"/>
              <a:gd name="T8" fmla="*/ 2147483647 w 169"/>
              <a:gd name="T9" fmla="*/ 2147483647 h 623"/>
              <a:gd name="T10" fmla="*/ 2147483647 w 169"/>
              <a:gd name="T11" fmla="*/ 2147483647 h 623"/>
              <a:gd name="T12" fmla="*/ 2147483647 w 169"/>
              <a:gd name="T13" fmla="*/ 2147483647 h 623"/>
              <a:gd name="T14" fmla="*/ 2147483647 w 169"/>
              <a:gd name="T15" fmla="*/ 2147483647 h 623"/>
              <a:gd name="T16" fmla="*/ 2147483647 w 169"/>
              <a:gd name="T17" fmla="*/ 2147483647 h 623"/>
              <a:gd name="T18" fmla="*/ 2147483647 w 169"/>
              <a:gd name="T19" fmla="*/ 2147483647 h 623"/>
              <a:gd name="T20" fmla="*/ 2147483647 w 169"/>
              <a:gd name="T21" fmla="*/ 2147483647 h 623"/>
              <a:gd name="T22" fmla="*/ 2147483647 w 169"/>
              <a:gd name="T23" fmla="*/ 2147483647 h 623"/>
              <a:gd name="T24" fmla="*/ 2147483647 w 169"/>
              <a:gd name="T25" fmla="*/ 2147483647 h 623"/>
              <a:gd name="T26" fmla="*/ 2147483647 w 169"/>
              <a:gd name="T27" fmla="*/ 2147483647 h 623"/>
              <a:gd name="T28" fmla="*/ 2147483647 w 169"/>
              <a:gd name="T29" fmla="*/ 2147483647 h 623"/>
              <a:gd name="T30" fmla="*/ 2147483647 w 169"/>
              <a:gd name="T31" fmla="*/ 0 h 623"/>
              <a:gd name="T32" fmla="*/ 2147483647 w 169"/>
              <a:gd name="T33" fmla="*/ 2147483647 h 623"/>
              <a:gd name="T34" fmla="*/ 2147483647 w 169"/>
              <a:gd name="T35" fmla="*/ 2147483647 h 623"/>
              <a:gd name="T36" fmla="*/ 2147483647 w 169"/>
              <a:gd name="T37" fmla="*/ 2147483647 h 623"/>
              <a:gd name="T38" fmla="*/ 2147483647 w 169"/>
              <a:gd name="T39" fmla="*/ 2147483647 h 623"/>
              <a:gd name="T40" fmla="*/ 2147483647 w 169"/>
              <a:gd name="T41" fmla="*/ 2147483647 h 623"/>
              <a:gd name="T42" fmla="*/ 2147483647 w 169"/>
              <a:gd name="T43" fmla="*/ 2147483647 h 623"/>
              <a:gd name="T44" fmla="*/ 2147483647 w 169"/>
              <a:gd name="T45" fmla="*/ 2147483647 h 623"/>
              <a:gd name="T46" fmla="*/ 2147483647 w 169"/>
              <a:gd name="T47" fmla="*/ 2147483647 h 623"/>
              <a:gd name="T48" fmla="*/ 2147483647 w 169"/>
              <a:gd name="T49" fmla="*/ 2147483647 h 623"/>
              <a:gd name="T50" fmla="*/ 2147483647 w 169"/>
              <a:gd name="T51" fmla="*/ 2147483647 h 623"/>
              <a:gd name="T52" fmla="*/ 2147483647 w 169"/>
              <a:gd name="T53" fmla="*/ 2147483647 h 623"/>
              <a:gd name="T54" fmla="*/ 2147483647 w 169"/>
              <a:gd name="T55" fmla="*/ 2147483647 h 623"/>
              <a:gd name="T56" fmla="*/ 2147483647 w 169"/>
              <a:gd name="T57" fmla="*/ 2147483647 h 623"/>
              <a:gd name="T58" fmla="*/ 2147483647 w 169"/>
              <a:gd name="T59" fmla="*/ 2147483647 h 623"/>
              <a:gd name="T60" fmla="*/ 2147483647 w 169"/>
              <a:gd name="T61" fmla="*/ 2147483647 h 623"/>
              <a:gd name="T62" fmla="*/ 2147483647 w 169"/>
              <a:gd name="T63" fmla="*/ 2147483647 h 623"/>
              <a:gd name="T64" fmla="*/ 2147483647 w 169"/>
              <a:gd name="T65" fmla="*/ 2147483647 h 623"/>
              <a:gd name="T66" fmla="*/ 2147483647 w 169"/>
              <a:gd name="T67" fmla="*/ 2147483647 h 623"/>
              <a:gd name="T68" fmla="*/ 2147483647 w 169"/>
              <a:gd name="T69" fmla="*/ 2147483647 h 623"/>
              <a:gd name="T70" fmla="*/ 2147483647 w 169"/>
              <a:gd name="T71" fmla="*/ 2147483647 h 623"/>
              <a:gd name="T72" fmla="*/ 2147483647 w 169"/>
              <a:gd name="T73" fmla="*/ 2147483647 h 623"/>
              <a:gd name="T74" fmla="*/ 2147483647 w 169"/>
              <a:gd name="T75" fmla="*/ 2147483647 h 623"/>
              <a:gd name="T76" fmla="*/ 2147483647 w 169"/>
              <a:gd name="T77" fmla="*/ 2147483647 h 623"/>
              <a:gd name="T78" fmla="*/ 2147483647 w 169"/>
              <a:gd name="T79" fmla="*/ 2147483647 h 623"/>
              <a:gd name="T80" fmla="*/ 2147483647 w 169"/>
              <a:gd name="T81" fmla="*/ 2147483647 h 623"/>
              <a:gd name="T82" fmla="*/ 2147483647 w 169"/>
              <a:gd name="T83" fmla="*/ 2147483647 h 623"/>
              <a:gd name="T84" fmla="*/ 2147483647 w 169"/>
              <a:gd name="T85" fmla="*/ 2147483647 h 623"/>
              <a:gd name="T86" fmla="*/ 2147483647 w 169"/>
              <a:gd name="T87" fmla="*/ 2147483647 h 623"/>
              <a:gd name="T88" fmla="*/ 2147483647 w 169"/>
              <a:gd name="T89" fmla="*/ 2147483647 h 623"/>
              <a:gd name="T90" fmla="*/ 2147483647 w 169"/>
              <a:gd name="T91" fmla="*/ 2147483647 h 6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623"/>
              <a:gd name="T140" fmla="*/ 169 w 169"/>
              <a:gd name="T141" fmla="*/ 623 h 6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623">
                <a:moveTo>
                  <a:pt x="0" y="493"/>
                </a:moveTo>
                <a:lnTo>
                  <a:pt x="4" y="469"/>
                </a:lnTo>
                <a:lnTo>
                  <a:pt x="7" y="452"/>
                </a:lnTo>
                <a:lnTo>
                  <a:pt x="9" y="436"/>
                </a:lnTo>
                <a:lnTo>
                  <a:pt x="11" y="420"/>
                </a:lnTo>
                <a:lnTo>
                  <a:pt x="11" y="396"/>
                </a:lnTo>
                <a:lnTo>
                  <a:pt x="11" y="380"/>
                </a:lnTo>
                <a:lnTo>
                  <a:pt x="13" y="364"/>
                </a:lnTo>
                <a:lnTo>
                  <a:pt x="15" y="347"/>
                </a:lnTo>
                <a:lnTo>
                  <a:pt x="17" y="331"/>
                </a:lnTo>
                <a:lnTo>
                  <a:pt x="17" y="315"/>
                </a:lnTo>
                <a:lnTo>
                  <a:pt x="20" y="299"/>
                </a:lnTo>
                <a:lnTo>
                  <a:pt x="20" y="283"/>
                </a:lnTo>
                <a:lnTo>
                  <a:pt x="20" y="267"/>
                </a:lnTo>
                <a:lnTo>
                  <a:pt x="20" y="250"/>
                </a:lnTo>
                <a:lnTo>
                  <a:pt x="22" y="234"/>
                </a:lnTo>
                <a:lnTo>
                  <a:pt x="22" y="218"/>
                </a:lnTo>
                <a:lnTo>
                  <a:pt x="24" y="202"/>
                </a:lnTo>
                <a:lnTo>
                  <a:pt x="28" y="186"/>
                </a:lnTo>
                <a:lnTo>
                  <a:pt x="28" y="162"/>
                </a:lnTo>
                <a:lnTo>
                  <a:pt x="31" y="145"/>
                </a:lnTo>
                <a:lnTo>
                  <a:pt x="33" y="129"/>
                </a:lnTo>
                <a:lnTo>
                  <a:pt x="35" y="113"/>
                </a:lnTo>
                <a:lnTo>
                  <a:pt x="37" y="97"/>
                </a:lnTo>
                <a:lnTo>
                  <a:pt x="39" y="81"/>
                </a:lnTo>
                <a:lnTo>
                  <a:pt x="41" y="65"/>
                </a:lnTo>
                <a:lnTo>
                  <a:pt x="44" y="48"/>
                </a:lnTo>
                <a:lnTo>
                  <a:pt x="46" y="32"/>
                </a:lnTo>
                <a:lnTo>
                  <a:pt x="50" y="24"/>
                </a:lnTo>
                <a:lnTo>
                  <a:pt x="52" y="8"/>
                </a:lnTo>
                <a:lnTo>
                  <a:pt x="57" y="8"/>
                </a:lnTo>
                <a:lnTo>
                  <a:pt x="61" y="0"/>
                </a:lnTo>
                <a:lnTo>
                  <a:pt x="63" y="16"/>
                </a:lnTo>
                <a:lnTo>
                  <a:pt x="68" y="24"/>
                </a:lnTo>
                <a:lnTo>
                  <a:pt x="70" y="40"/>
                </a:lnTo>
                <a:lnTo>
                  <a:pt x="72" y="57"/>
                </a:lnTo>
                <a:lnTo>
                  <a:pt x="74" y="73"/>
                </a:lnTo>
                <a:lnTo>
                  <a:pt x="74" y="89"/>
                </a:lnTo>
                <a:lnTo>
                  <a:pt x="76" y="105"/>
                </a:lnTo>
                <a:lnTo>
                  <a:pt x="76" y="121"/>
                </a:lnTo>
                <a:lnTo>
                  <a:pt x="79" y="137"/>
                </a:lnTo>
                <a:lnTo>
                  <a:pt x="79" y="153"/>
                </a:lnTo>
                <a:lnTo>
                  <a:pt x="81" y="170"/>
                </a:lnTo>
                <a:lnTo>
                  <a:pt x="81" y="186"/>
                </a:lnTo>
                <a:lnTo>
                  <a:pt x="81" y="202"/>
                </a:lnTo>
                <a:lnTo>
                  <a:pt x="81" y="218"/>
                </a:lnTo>
                <a:lnTo>
                  <a:pt x="81" y="234"/>
                </a:lnTo>
                <a:lnTo>
                  <a:pt x="81" y="258"/>
                </a:lnTo>
                <a:lnTo>
                  <a:pt x="83" y="275"/>
                </a:lnTo>
                <a:lnTo>
                  <a:pt x="83" y="291"/>
                </a:lnTo>
                <a:lnTo>
                  <a:pt x="83" y="307"/>
                </a:lnTo>
                <a:lnTo>
                  <a:pt x="83" y="323"/>
                </a:lnTo>
                <a:lnTo>
                  <a:pt x="83" y="339"/>
                </a:lnTo>
                <a:lnTo>
                  <a:pt x="83" y="364"/>
                </a:lnTo>
                <a:lnTo>
                  <a:pt x="83" y="380"/>
                </a:lnTo>
                <a:lnTo>
                  <a:pt x="85" y="396"/>
                </a:lnTo>
                <a:lnTo>
                  <a:pt x="85" y="412"/>
                </a:lnTo>
                <a:lnTo>
                  <a:pt x="85" y="428"/>
                </a:lnTo>
                <a:lnTo>
                  <a:pt x="87" y="444"/>
                </a:lnTo>
                <a:lnTo>
                  <a:pt x="87" y="460"/>
                </a:lnTo>
                <a:lnTo>
                  <a:pt x="89" y="477"/>
                </a:lnTo>
                <a:lnTo>
                  <a:pt x="89" y="493"/>
                </a:lnTo>
                <a:lnTo>
                  <a:pt x="92" y="509"/>
                </a:lnTo>
                <a:lnTo>
                  <a:pt x="94" y="525"/>
                </a:lnTo>
                <a:lnTo>
                  <a:pt x="94" y="541"/>
                </a:lnTo>
                <a:lnTo>
                  <a:pt x="96" y="557"/>
                </a:lnTo>
                <a:lnTo>
                  <a:pt x="98" y="574"/>
                </a:lnTo>
                <a:lnTo>
                  <a:pt x="100" y="590"/>
                </a:lnTo>
                <a:lnTo>
                  <a:pt x="105" y="598"/>
                </a:lnTo>
                <a:lnTo>
                  <a:pt x="109" y="606"/>
                </a:lnTo>
                <a:lnTo>
                  <a:pt x="111" y="622"/>
                </a:lnTo>
                <a:lnTo>
                  <a:pt x="116" y="622"/>
                </a:lnTo>
                <a:lnTo>
                  <a:pt x="120" y="622"/>
                </a:lnTo>
                <a:lnTo>
                  <a:pt x="124" y="622"/>
                </a:lnTo>
                <a:lnTo>
                  <a:pt x="129" y="614"/>
                </a:lnTo>
                <a:lnTo>
                  <a:pt x="131" y="598"/>
                </a:lnTo>
                <a:lnTo>
                  <a:pt x="135" y="582"/>
                </a:lnTo>
                <a:lnTo>
                  <a:pt x="137" y="565"/>
                </a:lnTo>
                <a:lnTo>
                  <a:pt x="142" y="557"/>
                </a:lnTo>
                <a:lnTo>
                  <a:pt x="142" y="541"/>
                </a:lnTo>
                <a:lnTo>
                  <a:pt x="146" y="533"/>
                </a:lnTo>
                <a:lnTo>
                  <a:pt x="148" y="517"/>
                </a:lnTo>
                <a:lnTo>
                  <a:pt x="151" y="501"/>
                </a:lnTo>
                <a:lnTo>
                  <a:pt x="155" y="477"/>
                </a:lnTo>
                <a:lnTo>
                  <a:pt x="157" y="460"/>
                </a:lnTo>
                <a:lnTo>
                  <a:pt x="159" y="444"/>
                </a:lnTo>
                <a:lnTo>
                  <a:pt x="159" y="428"/>
                </a:lnTo>
                <a:lnTo>
                  <a:pt x="161" y="412"/>
                </a:lnTo>
                <a:lnTo>
                  <a:pt x="164" y="396"/>
                </a:lnTo>
                <a:lnTo>
                  <a:pt x="164" y="380"/>
                </a:lnTo>
                <a:lnTo>
                  <a:pt x="166" y="364"/>
                </a:lnTo>
                <a:lnTo>
                  <a:pt x="166" y="347"/>
                </a:lnTo>
                <a:lnTo>
                  <a:pt x="168" y="331"/>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099" name="Freeform 14"/>
          <p:cNvSpPr>
            <a:spLocks/>
          </p:cNvSpPr>
          <p:nvPr/>
        </p:nvSpPr>
        <p:spPr bwMode="auto">
          <a:xfrm>
            <a:off x="1612900" y="1622425"/>
            <a:ext cx="239713" cy="673100"/>
          </a:xfrm>
          <a:custGeom>
            <a:avLst/>
            <a:gdLst>
              <a:gd name="T0" fmla="*/ 2147483647 w 169"/>
              <a:gd name="T1" fmla="*/ 2147483647 h 623"/>
              <a:gd name="T2" fmla="*/ 2147483647 w 169"/>
              <a:gd name="T3" fmla="*/ 2147483647 h 623"/>
              <a:gd name="T4" fmla="*/ 2147483647 w 169"/>
              <a:gd name="T5" fmla="*/ 2147483647 h 623"/>
              <a:gd name="T6" fmla="*/ 2147483647 w 169"/>
              <a:gd name="T7" fmla="*/ 2147483647 h 623"/>
              <a:gd name="T8" fmla="*/ 2147483647 w 169"/>
              <a:gd name="T9" fmla="*/ 2147483647 h 623"/>
              <a:gd name="T10" fmla="*/ 2147483647 w 169"/>
              <a:gd name="T11" fmla="*/ 2147483647 h 623"/>
              <a:gd name="T12" fmla="*/ 2147483647 w 169"/>
              <a:gd name="T13" fmla="*/ 2147483647 h 623"/>
              <a:gd name="T14" fmla="*/ 2147483647 w 169"/>
              <a:gd name="T15" fmla="*/ 2147483647 h 623"/>
              <a:gd name="T16" fmla="*/ 2147483647 w 169"/>
              <a:gd name="T17" fmla="*/ 2147483647 h 623"/>
              <a:gd name="T18" fmla="*/ 2147483647 w 169"/>
              <a:gd name="T19" fmla="*/ 2147483647 h 623"/>
              <a:gd name="T20" fmla="*/ 2147483647 w 169"/>
              <a:gd name="T21" fmla="*/ 2147483647 h 623"/>
              <a:gd name="T22" fmla="*/ 2147483647 w 169"/>
              <a:gd name="T23" fmla="*/ 2147483647 h 623"/>
              <a:gd name="T24" fmla="*/ 2147483647 w 169"/>
              <a:gd name="T25" fmla="*/ 2147483647 h 623"/>
              <a:gd name="T26" fmla="*/ 2147483647 w 169"/>
              <a:gd name="T27" fmla="*/ 2147483647 h 623"/>
              <a:gd name="T28" fmla="*/ 2147483647 w 169"/>
              <a:gd name="T29" fmla="*/ 2147483647 h 623"/>
              <a:gd name="T30" fmla="*/ 2147483647 w 169"/>
              <a:gd name="T31" fmla="*/ 0 h 623"/>
              <a:gd name="T32" fmla="*/ 2147483647 w 169"/>
              <a:gd name="T33" fmla="*/ 2147483647 h 623"/>
              <a:gd name="T34" fmla="*/ 2147483647 w 169"/>
              <a:gd name="T35" fmla="*/ 2147483647 h 623"/>
              <a:gd name="T36" fmla="*/ 2147483647 w 169"/>
              <a:gd name="T37" fmla="*/ 2147483647 h 623"/>
              <a:gd name="T38" fmla="*/ 2147483647 w 169"/>
              <a:gd name="T39" fmla="*/ 2147483647 h 623"/>
              <a:gd name="T40" fmla="*/ 2147483647 w 169"/>
              <a:gd name="T41" fmla="*/ 2147483647 h 623"/>
              <a:gd name="T42" fmla="*/ 2147483647 w 169"/>
              <a:gd name="T43" fmla="*/ 2147483647 h 623"/>
              <a:gd name="T44" fmla="*/ 2147483647 w 169"/>
              <a:gd name="T45" fmla="*/ 2147483647 h 623"/>
              <a:gd name="T46" fmla="*/ 2147483647 w 169"/>
              <a:gd name="T47" fmla="*/ 2147483647 h 623"/>
              <a:gd name="T48" fmla="*/ 2147483647 w 169"/>
              <a:gd name="T49" fmla="*/ 2147483647 h 623"/>
              <a:gd name="T50" fmla="*/ 2147483647 w 169"/>
              <a:gd name="T51" fmla="*/ 2147483647 h 623"/>
              <a:gd name="T52" fmla="*/ 2147483647 w 169"/>
              <a:gd name="T53" fmla="*/ 2147483647 h 623"/>
              <a:gd name="T54" fmla="*/ 2147483647 w 169"/>
              <a:gd name="T55" fmla="*/ 2147483647 h 623"/>
              <a:gd name="T56" fmla="*/ 2147483647 w 169"/>
              <a:gd name="T57" fmla="*/ 2147483647 h 623"/>
              <a:gd name="T58" fmla="*/ 2147483647 w 169"/>
              <a:gd name="T59" fmla="*/ 2147483647 h 623"/>
              <a:gd name="T60" fmla="*/ 2147483647 w 169"/>
              <a:gd name="T61" fmla="*/ 2147483647 h 623"/>
              <a:gd name="T62" fmla="*/ 2147483647 w 169"/>
              <a:gd name="T63" fmla="*/ 2147483647 h 623"/>
              <a:gd name="T64" fmla="*/ 2147483647 w 169"/>
              <a:gd name="T65" fmla="*/ 2147483647 h 623"/>
              <a:gd name="T66" fmla="*/ 2147483647 w 169"/>
              <a:gd name="T67" fmla="*/ 2147483647 h 623"/>
              <a:gd name="T68" fmla="*/ 2147483647 w 169"/>
              <a:gd name="T69" fmla="*/ 2147483647 h 623"/>
              <a:gd name="T70" fmla="*/ 2147483647 w 169"/>
              <a:gd name="T71" fmla="*/ 2147483647 h 623"/>
              <a:gd name="T72" fmla="*/ 2147483647 w 169"/>
              <a:gd name="T73" fmla="*/ 2147483647 h 623"/>
              <a:gd name="T74" fmla="*/ 2147483647 w 169"/>
              <a:gd name="T75" fmla="*/ 2147483647 h 623"/>
              <a:gd name="T76" fmla="*/ 2147483647 w 169"/>
              <a:gd name="T77" fmla="*/ 2147483647 h 623"/>
              <a:gd name="T78" fmla="*/ 2147483647 w 169"/>
              <a:gd name="T79" fmla="*/ 2147483647 h 623"/>
              <a:gd name="T80" fmla="*/ 2147483647 w 169"/>
              <a:gd name="T81" fmla="*/ 2147483647 h 623"/>
              <a:gd name="T82" fmla="*/ 2147483647 w 169"/>
              <a:gd name="T83" fmla="*/ 2147483647 h 623"/>
              <a:gd name="T84" fmla="*/ 2147483647 w 169"/>
              <a:gd name="T85" fmla="*/ 2147483647 h 623"/>
              <a:gd name="T86" fmla="*/ 2147483647 w 169"/>
              <a:gd name="T87" fmla="*/ 2147483647 h 623"/>
              <a:gd name="T88" fmla="*/ 2147483647 w 169"/>
              <a:gd name="T89" fmla="*/ 2147483647 h 623"/>
              <a:gd name="T90" fmla="*/ 2147483647 w 169"/>
              <a:gd name="T91" fmla="*/ 2147483647 h 6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623"/>
              <a:gd name="T140" fmla="*/ 169 w 169"/>
              <a:gd name="T141" fmla="*/ 623 h 6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623">
                <a:moveTo>
                  <a:pt x="0" y="493"/>
                </a:moveTo>
                <a:lnTo>
                  <a:pt x="4" y="469"/>
                </a:lnTo>
                <a:lnTo>
                  <a:pt x="7" y="452"/>
                </a:lnTo>
                <a:lnTo>
                  <a:pt x="9" y="436"/>
                </a:lnTo>
                <a:lnTo>
                  <a:pt x="11" y="420"/>
                </a:lnTo>
                <a:lnTo>
                  <a:pt x="11" y="396"/>
                </a:lnTo>
                <a:lnTo>
                  <a:pt x="11" y="380"/>
                </a:lnTo>
                <a:lnTo>
                  <a:pt x="13" y="364"/>
                </a:lnTo>
                <a:lnTo>
                  <a:pt x="15" y="347"/>
                </a:lnTo>
                <a:lnTo>
                  <a:pt x="17" y="331"/>
                </a:lnTo>
                <a:lnTo>
                  <a:pt x="17" y="315"/>
                </a:lnTo>
                <a:lnTo>
                  <a:pt x="20" y="299"/>
                </a:lnTo>
                <a:lnTo>
                  <a:pt x="20" y="283"/>
                </a:lnTo>
                <a:lnTo>
                  <a:pt x="20" y="267"/>
                </a:lnTo>
                <a:lnTo>
                  <a:pt x="20" y="250"/>
                </a:lnTo>
                <a:lnTo>
                  <a:pt x="22" y="234"/>
                </a:lnTo>
                <a:lnTo>
                  <a:pt x="22" y="218"/>
                </a:lnTo>
                <a:lnTo>
                  <a:pt x="24" y="202"/>
                </a:lnTo>
                <a:lnTo>
                  <a:pt x="28" y="186"/>
                </a:lnTo>
                <a:lnTo>
                  <a:pt x="28" y="162"/>
                </a:lnTo>
                <a:lnTo>
                  <a:pt x="31" y="145"/>
                </a:lnTo>
                <a:lnTo>
                  <a:pt x="33" y="129"/>
                </a:lnTo>
                <a:lnTo>
                  <a:pt x="35" y="113"/>
                </a:lnTo>
                <a:lnTo>
                  <a:pt x="37" y="97"/>
                </a:lnTo>
                <a:lnTo>
                  <a:pt x="39" y="81"/>
                </a:lnTo>
                <a:lnTo>
                  <a:pt x="41" y="65"/>
                </a:lnTo>
                <a:lnTo>
                  <a:pt x="44" y="48"/>
                </a:lnTo>
                <a:lnTo>
                  <a:pt x="46" y="32"/>
                </a:lnTo>
                <a:lnTo>
                  <a:pt x="50" y="24"/>
                </a:lnTo>
                <a:lnTo>
                  <a:pt x="52" y="8"/>
                </a:lnTo>
                <a:lnTo>
                  <a:pt x="57" y="8"/>
                </a:lnTo>
                <a:lnTo>
                  <a:pt x="61" y="0"/>
                </a:lnTo>
                <a:lnTo>
                  <a:pt x="63" y="16"/>
                </a:lnTo>
                <a:lnTo>
                  <a:pt x="68" y="24"/>
                </a:lnTo>
                <a:lnTo>
                  <a:pt x="70" y="40"/>
                </a:lnTo>
                <a:lnTo>
                  <a:pt x="72" y="57"/>
                </a:lnTo>
                <a:lnTo>
                  <a:pt x="74" y="73"/>
                </a:lnTo>
                <a:lnTo>
                  <a:pt x="74" y="89"/>
                </a:lnTo>
                <a:lnTo>
                  <a:pt x="76" y="105"/>
                </a:lnTo>
                <a:lnTo>
                  <a:pt x="76" y="121"/>
                </a:lnTo>
                <a:lnTo>
                  <a:pt x="79" y="137"/>
                </a:lnTo>
                <a:lnTo>
                  <a:pt x="79" y="153"/>
                </a:lnTo>
                <a:lnTo>
                  <a:pt x="81" y="170"/>
                </a:lnTo>
                <a:lnTo>
                  <a:pt x="81" y="186"/>
                </a:lnTo>
                <a:lnTo>
                  <a:pt x="81" y="202"/>
                </a:lnTo>
                <a:lnTo>
                  <a:pt x="81" y="218"/>
                </a:lnTo>
                <a:lnTo>
                  <a:pt x="81" y="234"/>
                </a:lnTo>
                <a:lnTo>
                  <a:pt x="81" y="258"/>
                </a:lnTo>
                <a:lnTo>
                  <a:pt x="83" y="275"/>
                </a:lnTo>
                <a:lnTo>
                  <a:pt x="83" y="291"/>
                </a:lnTo>
                <a:lnTo>
                  <a:pt x="83" y="307"/>
                </a:lnTo>
                <a:lnTo>
                  <a:pt x="83" y="323"/>
                </a:lnTo>
                <a:lnTo>
                  <a:pt x="83" y="339"/>
                </a:lnTo>
                <a:lnTo>
                  <a:pt x="83" y="364"/>
                </a:lnTo>
                <a:lnTo>
                  <a:pt x="83" y="380"/>
                </a:lnTo>
                <a:lnTo>
                  <a:pt x="85" y="396"/>
                </a:lnTo>
                <a:lnTo>
                  <a:pt x="85" y="412"/>
                </a:lnTo>
                <a:lnTo>
                  <a:pt x="85" y="428"/>
                </a:lnTo>
                <a:lnTo>
                  <a:pt x="87" y="444"/>
                </a:lnTo>
                <a:lnTo>
                  <a:pt x="87" y="460"/>
                </a:lnTo>
                <a:lnTo>
                  <a:pt x="89" y="477"/>
                </a:lnTo>
                <a:lnTo>
                  <a:pt x="89" y="493"/>
                </a:lnTo>
                <a:lnTo>
                  <a:pt x="92" y="509"/>
                </a:lnTo>
                <a:lnTo>
                  <a:pt x="94" y="525"/>
                </a:lnTo>
                <a:lnTo>
                  <a:pt x="94" y="541"/>
                </a:lnTo>
                <a:lnTo>
                  <a:pt x="96" y="557"/>
                </a:lnTo>
                <a:lnTo>
                  <a:pt x="98" y="574"/>
                </a:lnTo>
                <a:lnTo>
                  <a:pt x="100" y="590"/>
                </a:lnTo>
                <a:lnTo>
                  <a:pt x="105" y="598"/>
                </a:lnTo>
                <a:lnTo>
                  <a:pt x="109" y="606"/>
                </a:lnTo>
                <a:lnTo>
                  <a:pt x="111" y="622"/>
                </a:lnTo>
                <a:lnTo>
                  <a:pt x="116" y="622"/>
                </a:lnTo>
                <a:lnTo>
                  <a:pt x="120" y="622"/>
                </a:lnTo>
                <a:lnTo>
                  <a:pt x="124" y="622"/>
                </a:lnTo>
                <a:lnTo>
                  <a:pt x="129" y="614"/>
                </a:lnTo>
                <a:lnTo>
                  <a:pt x="131" y="598"/>
                </a:lnTo>
                <a:lnTo>
                  <a:pt x="135" y="582"/>
                </a:lnTo>
                <a:lnTo>
                  <a:pt x="137" y="565"/>
                </a:lnTo>
                <a:lnTo>
                  <a:pt x="142" y="557"/>
                </a:lnTo>
                <a:lnTo>
                  <a:pt x="142" y="541"/>
                </a:lnTo>
                <a:lnTo>
                  <a:pt x="146" y="533"/>
                </a:lnTo>
                <a:lnTo>
                  <a:pt x="148" y="517"/>
                </a:lnTo>
                <a:lnTo>
                  <a:pt x="151" y="501"/>
                </a:lnTo>
                <a:lnTo>
                  <a:pt x="155" y="477"/>
                </a:lnTo>
                <a:lnTo>
                  <a:pt x="157" y="460"/>
                </a:lnTo>
                <a:lnTo>
                  <a:pt x="159" y="444"/>
                </a:lnTo>
                <a:lnTo>
                  <a:pt x="159" y="428"/>
                </a:lnTo>
                <a:lnTo>
                  <a:pt x="161" y="412"/>
                </a:lnTo>
                <a:lnTo>
                  <a:pt x="164" y="396"/>
                </a:lnTo>
                <a:lnTo>
                  <a:pt x="164" y="380"/>
                </a:lnTo>
                <a:lnTo>
                  <a:pt x="166" y="364"/>
                </a:lnTo>
                <a:lnTo>
                  <a:pt x="166" y="347"/>
                </a:lnTo>
                <a:lnTo>
                  <a:pt x="168" y="331"/>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100" name="Freeform 16"/>
          <p:cNvSpPr>
            <a:spLocks/>
          </p:cNvSpPr>
          <p:nvPr/>
        </p:nvSpPr>
        <p:spPr bwMode="auto">
          <a:xfrm>
            <a:off x="3317875" y="1824038"/>
            <a:ext cx="727075" cy="471487"/>
          </a:xfrm>
          <a:custGeom>
            <a:avLst/>
            <a:gdLst>
              <a:gd name="T0" fmla="*/ 0 w 513"/>
              <a:gd name="T1" fmla="*/ 2147483647 h 437"/>
              <a:gd name="T2" fmla="*/ 2147483647 w 513"/>
              <a:gd name="T3" fmla="*/ 2147483647 h 437"/>
              <a:gd name="T4" fmla="*/ 2147483647 w 513"/>
              <a:gd name="T5" fmla="*/ 2147483647 h 437"/>
              <a:gd name="T6" fmla="*/ 2147483647 w 513"/>
              <a:gd name="T7" fmla="*/ 2147483647 h 437"/>
              <a:gd name="T8" fmla="*/ 2147483647 w 513"/>
              <a:gd name="T9" fmla="*/ 2147483647 h 437"/>
              <a:gd name="T10" fmla="*/ 2147483647 w 513"/>
              <a:gd name="T11" fmla="*/ 2147483647 h 437"/>
              <a:gd name="T12" fmla="*/ 2147483647 w 513"/>
              <a:gd name="T13" fmla="*/ 2147483647 h 437"/>
              <a:gd name="T14" fmla="*/ 2147483647 w 513"/>
              <a:gd name="T15" fmla="*/ 2147483647 h 437"/>
              <a:gd name="T16" fmla="*/ 2147483647 w 513"/>
              <a:gd name="T17" fmla="*/ 2147483647 h 437"/>
              <a:gd name="T18" fmla="*/ 2147483647 w 513"/>
              <a:gd name="T19" fmla="*/ 2147483647 h 437"/>
              <a:gd name="T20" fmla="*/ 2147483647 w 513"/>
              <a:gd name="T21" fmla="*/ 2147483647 h 437"/>
              <a:gd name="T22" fmla="*/ 2147483647 w 513"/>
              <a:gd name="T23" fmla="*/ 2147483647 h 437"/>
              <a:gd name="T24" fmla="*/ 2147483647 w 513"/>
              <a:gd name="T25" fmla="*/ 2147483647 h 437"/>
              <a:gd name="T26" fmla="*/ 2147483647 w 513"/>
              <a:gd name="T27" fmla="*/ 0 h 437"/>
              <a:gd name="T28" fmla="*/ 2147483647 w 513"/>
              <a:gd name="T29" fmla="*/ 0 h 437"/>
              <a:gd name="T30" fmla="*/ 2147483647 w 513"/>
              <a:gd name="T31" fmla="*/ 2147483647 h 437"/>
              <a:gd name="T32" fmla="*/ 2147483647 w 513"/>
              <a:gd name="T33" fmla="*/ 2147483647 h 437"/>
              <a:gd name="T34" fmla="*/ 2147483647 w 513"/>
              <a:gd name="T35" fmla="*/ 2147483647 h 437"/>
              <a:gd name="T36" fmla="*/ 2147483647 w 513"/>
              <a:gd name="T37" fmla="*/ 2147483647 h 437"/>
              <a:gd name="T38" fmla="*/ 2147483647 w 513"/>
              <a:gd name="T39" fmla="*/ 2147483647 h 437"/>
              <a:gd name="T40" fmla="*/ 2147483647 w 513"/>
              <a:gd name="T41" fmla="*/ 2147483647 h 437"/>
              <a:gd name="T42" fmla="*/ 2147483647 w 513"/>
              <a:gd name="T43" fmla="*/ 2147483647 h 437"/>
              <a:gd name="T44" fmla="*/ 2147483647 w 513"/>
              <a:gd name="T45" fmla="*/ 2147483647 h 437"/>
              <a:gd name="T46" fmla="*/ 2147483647 w 513"/>
              <a:gd name="T47" fmla="*/ 2147483647 h 437"/>
              <a:gd name="T48" fmla="*/ 2147483647 w 513"/>
              <a:gd name="T49" fmla="*/ 2147483647 h 437"/>
              <a:gd name="T50" fmla="*/ 2147483647 w 513"/>
              <a:gd name="T51" fmla="*/ 2147483647 h 437"/>
              <a:gd name="T52" fmla="*/ 2147483647 w 513"/>
              <a:gd name="T53" fmla="*/ 2147483647 h 437"/>
              <a:gd name="T54" fmla="*/ 2147483647 w 513"/>
              <a:gd name="T55" fmla="*/ 2147483647 h 437"/>
              <a:gd name="T56" fmla="*/ 2147483647 w 513"/>
              <a:gd name="T57" fmla="*/ 2147483647 h 437"/>
              <a:gd name="T58" fmla="*/ 2147483647 w 513"/>
              <a:gd name="T59" fmla="*/ 2147483647 h 437"/>
              <a:gd name="T60" fmla="*/ 2147483647 w 513"/>
              <a:gd name="T61" fmla="*/ 2147483647 h 437"/>
              <a:gd name="T62" fmla="*/ 2147483647 w 513"/>
              <a:gd name="T63" fmla="*/ 2147483647 h 437"/>
              <a:gd name="T64" fmla="*/ 2147483647 w 513"/>
              <a:gd name="T65" fmla="*/ 2147483647 h 437"/>
              <a:gd name="T66" fmla="*/ 2147483647 w 513"/>
              <a:gd name="T67" fmla="*/ 2147483647 h 437"/>
              <a:gd name="T68" fmla="*/ 2147483647 w 513"/>
              <a:gd name="T69" fmla="*/ 2147483647 h 437"/>
              <a:gd name="T70" fmla="*/ 2147483647 w 513"/>
              <a:gd name="T71" fmla="*/ 2147483647 h 437"/>
              <a:gd name="T72" fmla="*/ 2147483647 w 513"/>
              <a:gd name="T73" fmla="*/ 2147483647 h 4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3"/>
              <a:gd name="T112" fmla="*/ 0 h 437"/>
              <a:gd name="T113" fmla="*/ 513 w 513"/>
              <a:gd name="T114" fmla="*/ 437 h 4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3" h="437">
                <a:moveTo>
                  <a:pt x="0" y="327"/>
                </a:moveTo>
                <a:lnTo>
                  <a:pt x="16" y="309"/>
                </a:lnTo>
                <a:lnTo>
                  <a:pt x="24" y="272"/>
                </a:lnTo>
                <a:lnTo>
                  <a:pt x="40" y="254"/>
                </a:lnTo>
                <a:lnTo>
                  <a:pt x="48" y="218"/>
                </a:lnTo>
                <a:lnTo>
                  <a:pt x="56" y="182"/>
                </a:lnTo>
                <a:lnTo>
                  <a:pt x="72" y="163"/>
                </a:lnTo>
                <a:lnTo>
                  <a:pt x="80" y="127"/>
                </a:lnTo>
                <a:lnTo>
                  <a:pt x="96" y="109"/>
                </a:lnTo>
                <a:lnTo>
                  <a:pt x="112" y="91"/>
                </a:lnTo>
                <a:lnTo>
                  <a:pt x="120" y="54"/>
                </a:lnTo>
                <a:lnTo>
                  <a:pt x="136" y="36"/>
                </a:lnTo>
                <a:lnTo>
                  <a:pt x="152" y="18"/>
                </a:lnTo>
                <a:lnTo>
                  <a:pt x="168" y="0"/>
                </a:lnTo>
                <a:lnTo>
                  <a:pt x="184" y="0"/>
                </a:lnTo>
                <a:lnTo>
                  <a:pt x="200" y="36"/>
                </a:lnTo>
                <a:lnTo>
                  <a:pt x="216" y="73"/>
                </a:lnTo>
                <a:lnTo>
                  <a:pt x="232" y="109"/>
                </a:lnTo>
                <a:lnTo>
                  <a:pt x="240" y="145"/>
                </a:lnTo>
                <a:lnTo>
                  <a:pt x="256" y="163"/>
                </a:lnTo>
                <a:lnTo>
                  <a:pt x="264" y="200"/>
                </a:lnTo>
                <a:lnTo>
                  <a:pt x="272" y="236"/>
                </a:lnTo>
                <a:lnTo>
                  <a:pt x="288" y="272"/>
                </a:lnTo>
                <a:lnTo>
                  <a:pt x="304" y="309"/>
                </a:lnTo>
                <a:lnTo>
                  <a:pt x="320" y="345"/>
                </a:lnTo>
                <a:lnTo>
                  <a:pt x="336" y="363"/>
                </a:lnTo>
                <a:lnTo>
                  <a:pt x="344" y="400"/>
                </a:lnTo>
                <a:lnTo>
                  <a:pt x="360" y="418"/>
                </a:lnTo>
                <a:lnTo>
                  <a:pt x="376" y="436"/>
                </a:lnTo>
                <a:lnTo>
                  <a:pt x="392" y="436"/>
                </a:lnTo>
                <a:lnTo>
                  <a:pt x="408" y="436"/>
                </a:lnTo>
                <a:lnTo>
                  <a:pt x="432" y="436"/>
                </a:lnTo>
                <a:lnTo>
                  <a:pt x="448" y="436"/>
                </a:lnTo>
                <a:lnTo>
                  <a:pt x="464" y="400"/>
                </a:lnTo>
                <a:lnTo>
                  <a:pt x="480" y="363"/>
                </a:lnTo>
                <a:lnTo>
                  <a:pt x="496" y="327"/>
                </a:lnTo>
                <a:lnTo>
                  <a:pt x="512" y="309"/>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101" name="Freeform 17"/>
          <p:cNvSpPr>
            <a:spLocks/>
          </p:cNvSpPr>
          <p:nvPr/>
        </p:nvSpPr>
        <p:spPr bwMode="auto">
          <a:xfrm>
            <a:off x="4805363" y="1770063"/>
            <a:ext cx="1431925" cy="465137"/>
          </a:xfrm>
          <a:custGeom>
            <a:avLst/>
            <a:gdLst>
              <a:gd name="T0" fmla="*/ 0 w 1009"/>
              <a:gd name="T1" fmla="*/ 2147483647 h 429"/>
              <a:gd name="T2" fmla="*/ 2147483647 w 1009"/>
              <a:gd name="T3" fmla="*/ 2147483647 h 429"/>
              <a:gd name="T4" fmla="*/ 2147483647 w 1009"/>
              <a:gd name="T5" fmla="*/ 2147483647 h 429"/>
              <a:gd name="T6" fmla="*/ 2147483647 w 1009"/>
              <a:gd name="T7" fmla="*/ 2147483647 h 429"/>
              <a:gd name="T8" fmla="*/ 2147483647 w 1009"/>
              <a:gd name="T9" fmla="*/ 2147483647 h 429"/>
              <a:gd name="T10" fmla="*/ 2147483647 w 1009"/>
              <a:gd name="T11" fmla="*/ 2147483647 h 429"/>
              <a:gd name="T12" fmla="*/ 2147483647 w 1009"/>
              <a:gd name="T13" fmla="*/ 2147483647 h 429"/>
              <a:gd name="T14" fmla="*/ 2147483647 w 1009"/>
              <a:gd name="T15" fmla="*/ 2147483647 h 429"/>
              <a:gd name="T16" fmla="*/ 2147483647 w 1009"/>
              <a:gd name="T17" fmla="*/ 2147483647 h 429"/>
              <a:gd name="T18" fmla="*/ 2147483647 w 1009"/>
              <a:gd name="T19" fmla="*/ 2147483647 h 429"/>
              <a:gd name="T20" fmla="*/ 2147483647 w 1009"/>
              <a:gd name="T21" fmla="*/ 2147483647 h 429"/>
              <a:gd name="T22" fmla="*/ 2147483647 w 1009"/>
              <a:gd name="T23" fmla="*/ 2147483647 h 429"/>
              <a:gd name="T24" fmla="*/ 2147483647 w 1009"/>
              <a:gd name="T25" fmla="*/ 2147483647 h 429"/>
              <a:gd name="T26" fmla="*/ 2147483647 w 1009"/>
              <a:gd name="T27" fmla="*/ 0 h 429"/>
              <a:gd name="T28" fmla="*/ 2147483647 w 1009"/>
              <a:gd name="T29" fmla="*/ 0 h 429"/>
              <a:gd name="T30" fmla="*/ 2147483647 w 1009"/>
              <a:gd name="T31" fmla="*/ 2147483647 h 429"/>
              <a:gd name="T32" fmla="*/ 2147483647 w 1009"/>
              <a:gd name="T33" fmla="*/ 2147483647 h 429"/>
              <a:gd name="T34" fmla="*/ 2147483647 w 1009"/>
              <a:gd name="T35" fmla="*/ 2147483647 h 429"/>
              <a:gd name="T36" fmla="*/ 2147483647 w 1009"/>
              <a:gd name="T37" fmla="*/ 2147483647 h 429"/>
              <a:gd name="T38" fmla="*/ 2147483647 w 1009"/>
              <a:gd name="T39" fmla="*/ 2147483647 h 429"/>
              <a:gd name="T40" fmla="*/ 2147483647 w 1009"/>
              <a:gd name="T41" fmla="*/ 2147483647 h 429"/>
              <a:gd name="T42" fmla="*/ 2147483647 w 1009"/>
              <a:gd name="T43" fmla="*/ 2147483647 h 429"/>
              <a:gd name="T44" fmla="*/ 2147483647 w 1009"/>
              <a:gd name="T45" fmla="*/ 2147483647 h 429"/>
              <a:gd name="T46" fmla="*/ 2147483647 w 1009"/>
              <a:gd name="T47" fmla="*/ 2147483647 h 429"/>
              <a:gd name="T48" fmla="*/ 2147483647 w 1009"/>
              <a:gd name="T49" fmla="*/ 2147483647 h 429"/>
              <a:gd name="T50" fmla="*/ 2147483647 w 1009"/>
              <a:gd name="T51" fmla="*/ 2147483647 h 429"/>
              <a:gd name="T52" fmla="*/ 2147483647 w 1009"/>
              <a:gd name="T53" fmla="*/ 2147483647 h 429"/>
              <a:gd name="T54" fmla="*/ 2147483647 w 1009"/>
              <a:gd name="T55" fmla="*/ 2147483647 h 429"/>
              <a:gd name="T56" fmla="*/ 2147483647 w 1009"/>
              <a:gd name="T57" fmla="*/ 2147483647 h 429"/>
              <a:gd name="T58" fmla="*/ 2147483647 w 1009"/>
              <a:gd name="T59" fmla="*/ 2147483647 h 429"/>
              <a:gd name="T60" fmla="*/ 2147483647 w 1009"/>
              <a:gd name="T61" fmla="*/ 2147483647 h 429"/>
              <a:gd name="T62" fmla="*/ 2147483647 w 1009"/>
              <a:gd name="T63" fmla="*/ 2147483647 h 429"/>
              <a:gd name="T64" fmla="*/ 2147483647 w 1009"/>
              <a:gd name="T65" fmla="*/ 2147483647 h 429"/>
              <a:gd name="T66" fmla="*/ 2147483647 w 1009"/>
              <a:gd name="T67" fmla="*/ 2147483647 h 429"/>
              <a:gd name="T68" fmla="*/ 2147483647 w 1009"/>
              <a:gd name="T69" fmla="*/ 2147483647 h 429"/>
              <a:gd name="T70" fmla="*/ 2147483647 w 1009"/>
              <a:gd name="T71" fmla="*/ 2147483647 h 429"/>
              <a:gd name="T72" fmla="*/ 2147483647 w 1009"/>
              <a:gd name="T73" fmla="*/ 2147483647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9"/>
              <a:gd name="T112" fmla="*/ 0 h 429"/>
              <a:gd name="T113" fmla="*/ 1009 w 1009"/>
              <a:gd name="T114" fmla="*/ 429 h 4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9" h="429">
                <a:moveTo>
                  <a:pt x="0" y="321"/>
                </a:moveTo>
                <a:lnTo>
                  <a:pt x="32" y="303"/>
                </a:lnTo>
                <a:lnTo>
                  <a:pt x="47" y="267"/>
                </a:lnTo>
                <a:lnTo>
                  <a:pt x="79" y="249"/>
                </a:lnTo>
                <a:lnTo>
                  <a:pt x="95" y="214"/>
                </a:lnTo>
                <a:lnTo>
                  <a:pt x="110" y="179"/>
                </a:lnTo>
                <a:lnTo>
                  <a:pt x="142" y="160"/>
                </a:lnTo>
                <a:lnTo>
                  <a:pt x="158" y="125"/>
                </a:lnTo>
                <a:lnTo>
                  <a:pt x="189" y="107"/>
                </a:lnTo>
                <a:lnTo>
                  <a:pt x="221" y="89"/>
                </a:lnTo>
                <a:lnTo>
                  <a:pt x="236" y="53"/>
                </a:lnTo>
                <a:lnTo>
                  <a:pt x="268" y="35"/>
                </a:lnTo>
                <a:lnTo>
                  <a:pt x="299" y="18"/>
                </a:lnTo>
                <a:lnTo>
                  <a:pt x="331" y="0"/>
                </a:lnTo>
                <a:lnTo>
                  <a:pt x="362" y="0"/>
                </a:lnTo>
                <a:lnTo>
                  <a:pt x="394" y="35"/>
                </a:lnTo>
                <a:lnTo>
                  <a:pt x="425" y="72"/>
                </a:lnTo>
                <a:lnTo>
                  <a:pt x="457" y="107"/>
                </a:lnTo>
                <a:lnTo>
                  <a:pt x="473" y="142"/>
                </a:lnTo>
                <a:lnTo>
                  <a:pt x="504" y="160"/>
                </a:lnTo>
                <a:lnTo>
                  <a:pt x="520" y="196"/>
                </a:lnTo>
                <a:lnTo>
                  <a:pt x="536" y="232"/>
                </a:lnTo>
                <a:lnTo>
                  <a:pt x="567" y="267"/>
                </a:lnTo>
                <a:lnTo>
                  <a:pt x="599" y="303"/>
                </a:lnTo>
                <a:lnTo>
                  <a:pt x="630" y="339"/>
                </a:lnTo>
                <a:lnTo>
                  <a:pt x="662" y="356"/>
                </a:lnTo>
                <a:lnTo>
                  <a:pt x="677" y="393"/>
                </a:lnTo>
                <a:lnTo>
                  <a:pt x="709" y="410"/>
                </a:lnTo>
                <a:lnTo>
                  <a:pt x="740" y="428"/>
                </a:lnTo>
                <a:lnTo>
                  <a:pt x="772" y="428"/>
                </a:lnTo>
                <a:lnTo>
                  <a:pt x="803" y="428"/>
                </a:lnTo>
                <a:lnTo>
                  <a:pt x="851" y="428"/>
                </a:lnTo>
                <a:lnTo>
                  <a:pt x="882" y="428"/>
                </a:lnTo>
                <a:lnTo>
                  <a:pt x="914" y="393"/>
                </a:lnTo>
                <a:lnTo>
                  <a:pt x="945" y="356"/>
                </a:lnTo>
                <a:lnTo>
                  <a:pt x="977" y="321"/>
                </a:lnTo>
                <a:lnTo>
                  <a:pt x="1008" y="303"/>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46102" name="Freeform 18"/>
          <p:cNvSpPr>
            <a:spLocks/>
          </p:cNvSpPr>
          <p:nvPr/>
        </p:nvSpPr>
        <p:spPr bwMode="auto">
          <a:xfrm>
            <a:off x="6886575" y="1892300"/>
            <a:ext cx="1952625" cy="439738"/>
          </a:xfrm>
          <a:custGeom>
            <a:avLst/>
            <a:gdLst>
              <a:gd name="T0" fmla="*/ 0 w 1377"/>
              <a:gd name="T1" fmla="*/ 2147483647 h 405"/>
              <a:gd name="T2" fmla="*/ 2147483647 w 1377"/>
              <a:gd name="T3" fmla="*/ 2147483647 h 405"/>
              <a:gd name="T4" fmla="*/ 2147483647 w 1377"/>
              <a:gd name="T5" fmla="*/ 2147483647 h 405"/>
              <a:gd name="T6" fmla="*/ 2147483647 w 1377"/>
              <a:gd name="T7" fmla="*/ 2147483647 h 405"/>
              <a:gd name="T8" fmla="*/ 2147483647 w 1377"/>
              <a:gd name="T9" fmla="*/ 2147483647 h 405"/>
              <a:gd name="T10" fmla="*/ 2147483647 w 1377"/>
              <a:gd name="T11" fmla="*/ 2147483647 h 405"/>
              <a:gd name="T12" fmla="*/ 2147483647 w 1377"/>
              <a:gd name="T13" fmla="*/ 2147483647 h 405"/>
              <a:gd name="T14" fmla="*/ 2147483647 w 1377"/>
              <a:gd name="T15" fmla="*/ 2147483647 h 405"/>
              <a:gd name="T16" fmla="*/ 2147483647 w 1377"/>
              <a:gd name="T17" fmla="*/ 2147483647 h 405"/>
              <a:gd name="T18" fmla="*/ 2147483647 w 1377"/>
              <a:gd name="T19" fmla="*/ 0 h 405"/>
              <a:gd name="T20" fmla="*/ 2147483647 w 1377"/>
              <a:gd name="T21" fmla="*/ 0 h 405"/>
              <a:gd name="T22" fmla="*/ 2147483647 w 1377"/>
              <a:gd name="T23" fmla="*/ 0 h 405"/>
              <a:gd name="T24" fmla="*/ 2147483647 w 1377"/>
              <a:gd name="T25" fmla="*/ 0 h 405"/>
              <a:gd name="T26" fmla="*/ 2147483647 w 1377"/>
              <a:gd name="T27" fmla="*/ 0 h 405"/>
              <a:gd name="T28" fmla="*/ 2147483647 w 1377"/>
              <a:gd name="T29" fmla="*/ 2147483647 h 405"/>
              <a:gd name="T30" fmla="*/ 2147483647 w 1377"/>
              <a:gd name="T31" fmla="*/ 2147483647 h 405"/>
              <a:gd name="T32" fmla="*/ 2147483647 w 1377"/>
              <a:gd name="T33" fmla="*/ 2147483647 h 405"/>
              <a:gd name="T34" fmla="*/ 2147483647 w 1377"/>
              <a:gd name="T35" fmla="*/ 2147483647 h 405"/>
              <a:gd name="T36" fmla="*/ 2147483647 w 1377"/>
              <a:gd name="T37" fmla="*/ 2147483647 h 405"/>
              <a:gd name="T38" fmla="*/ 2147483647 w 1377"/>
              <a:gd name="T39" fmla="*/ 2147483647 h 405"/>
              <a:gd name="T40" fmla="*/ 2147483647 w 1377"/>
              <a:gd name="T41" fmla="*/ 2147483647 h 405"/>
              <a:gd name="T42" fmla="*/ 2147483647 w 1377"/>
              <a:gd name="T43" fmla="*/ 2147483647 h 405"/>
              <a:gd name="T44" fmla="*/ 2147483647 w 1377"/>
              <a:gd name="T45" fmla="*/ 2147483647 h 405"/>
              <a:gd name="T46" fmla="*/ 2147483647 w 1377"/>
              <a:gd name="T47" fmla="*/ 2147483647 h 405"/>
              <a:gd name="T48" fmla="*/ 2147483647 w 1377"/>
              <a:gd name="T49" fmla="*/ 2147483647 h 405"/>
              <a:gd name="T50" fmla="*/ 2147483647 w 1377"/>
              <a:gd name="T51" fmla="*/ 2147483647 h 405"/>
              <a:gd name="T52" fmla="*/ 2147483647 w 1377"/>
              <a:gd name="T53" fmla="*/ 2147483647 h 405"/>
              <a:gd name="T54" fmla="*/ 2147483647 w 1377"/>
              <a:gd name="T55" fmla="*/ 2147483647 h 405"/>
              <a:gd name="T56" fmla="*/ 2147483647 w 1377"/>
              <a:gd name="T57" fmla="*/ 2147483647 h 405"/>
              <a:gd name="T58" fmla="*/ 2147483647 w 1377"/>
              <a:gd name="T59" fmla="*/ 2147483647 h 405"/>
              <a:gd name="T60" fmla="*/ 2147483647 w 1377"/>
              <a:gd name="T61" fmla="*/ 2147483647 h 405"/>
              <a:gd name="T62" fmla="*/ 2147483647 w 1377"/>
              <a:gd name="T63" fmla="*/ 2147483647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77"/>
              <a:gd name="T97" fmla="*/ 0 h 405"/>
              <a:gd name="T98" fmla="*/ 1377 w 1377"/>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77" h="405">
                <a:moveTo>
                  <a:pt x="0" y="270"/>
                </a:moveTo>
                <a:lnTo>
                  <a:pt x="42" y="270"/>
                </a:lnTo>
                <a:lnTo>
                  <a:pt x="106" y="224"/>
                </a:lnTo>
                <a:lnTo>
                  <a:pt x="148" y="224"/>
                </a:lnTo>
                <a:lnTo>
                  <a:pt x="191" y="180"/>
                </a:lnTo>
                <a:lnTo>
                  <a:pt x="254" y="134"/>
                </a:lnTo>
                <a:lnTo>
                  <a:pt x="296" y="90"/>
                </a:lnTo>
                <a:lnTo>
                  <a:pt x="339" y="44"/>
                </a:lnTo>
                <a:lnTo>
                  <a:pt x="381" y="44"/>
                </a:lnTo>
                <a:lnTo>
                  <a:pt x="423" y="0"/>
                </a:lnTo>
                <a:lnTo>
                  <a:pt x="466" y="0"/>
                </a:lnTo>
                <a:lnTo>
                  <a:pt x="508" y="0"/>
                </a:lnTo>
                <a:lnTo>
                  <a:pt x="550" y="0"/>
                </a:lnTo>
                <a:lnTo>
                  <a:pt x="593" y="0"/>
                </a:lnTo>
                <a:lnTo>
                  <a:pt x="635" y="44"/>
                </a:lnTo>
                <a:lnTo>
                  <a:pt x="677" y="44"/>
                </a:lnTo>
                <a:lnTo>
                  <a:pt x="720" y="134"/>
                </a:lnTo>
                <a:lnTo>
                  <a:pt x="762" y="134"/>
                </a:lnTo>
                <a:lnTo>
                  <a:pt x="804" y="180"/>
                </a:lnTo>
                <a:lnTo>
                  <a:pt x="847" y="180"/>
                </a:lnTo>
                <a:lnTo>
                  <a:pt x="889" y="224"/>
                </a:lnTo>
                <a:lnTo>
                  <a:pt x="931" y="270"/>
                </a:lnTo>
                <a:lnTo>
                  <a:pt x="974" y="314"/>
                </a:lnTo>
                <a:lnTo>
                  <a:pt x="1016" y="314"/>
                </a:lnTo>
                <a:lnTo>
                  <a:pt x="1058" y="360"/>
                </a:lnTo>
                <a:lnTo>
                  <a:pt x="1037" y="314"/>
                </a:lnTo>
                <a:lnTo>
                  <a:pt x="1080" y="360"/>
                </a:lnTo>
                <a:lnTo>
                  <a:pt x="1122" y="360"/>
                </a:lnTo>
                <a:lnTo>
                  <a:pt x="1185" y="404"/>
                </a:lnTo>
                <a:lnTo>
                  <a:pt x="1270" y="404"/>
                </a:lnTo>
                <a:lnTo>
                  <a:pt x="1312" y="404"/>
                </a:lnTo>
                <a:lnTo>
                  <a:pt x="1376" y="404"/>
                </a:lnTo>
              </a:path>
            </a:pathLst>
          </a:custGeom>
          <a:noFill/>
          <a:ln w="381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72954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5738"/>
            <a:ext cx="8229600" cy="512762"/>
          </a:xfrm>
        </p:spPr>
        <p:txBody>
          <a:bodyPr/>
          <a:lstStyle/>
          <a:p>
            <a:r>
              <a:rPr lang="en-US" sz="4400" dirty="0" smtClean="0"/>
              <a:t>The Double Helix </a:t>
            </a:r>
            <a:r>
              <a:rPr lang="en-US" sz="4400" dirty="0" err="1" smtClean="0"/>
              <a:t>Redux</a:t>
            </a:r>
            <a:endParaRPr lang="en-US" sz="4400" dirty="0"/>
          </a:p>
        </p:txBody>
      </p:sp>
      <p:sp>
        <p:nvSpPr>
          <p:cNvPr id="3" name="Slide Number Placeholder 2"/>
          <p:cNvSpPr>
            <a:spLocks noGrp="1"/>
          </p:cNvSpPr>
          <p:nvPr>
            <p:ph type="sldNum" sz="quarter" idx="12"/>
          </p:nvPr>
        </p:nvSpPr>
        <p:spPr/>
        <p:txBody>
          <a:bodyPr/>
          <a:lstStyle/>
          <a:p>
            <a:fld id="{D27BE268-1D0F-8949-BA01-807117CB7E1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TV History Timeline</a:t>
            </a:r>
            <a:endParaRPr lang="en-US" sz="4000" b="1" dirty="0">
              <a:solidFill>
                <a:srgbClr val="FF0000"/>
              </a:solidFill>
            </a:endParaRPr>
          </a:p>
        </p:txBody>
      </p:sp>
      <p:sp>
        <p:nvSpPr>
          <p:cNvPr id="3" name="Content Placeholder 2"/>
          <p:cNvSpPr>
            <a:spLocks noGrp="1"/>
          </p:cNvSpPr>
          <p:nvPr>
            <p:ph idx="1"/>
          </p:nvPr>
        </p:nvSpPr>
        <p:spPr>
          <a:xfrm>
            <a:off x="169333" y="1075265"/>
            <a:ext cx="8517467" cy="5621867"/>
          </a:xfrm>
        </p:spPr>
        <p:txBody>
          <a:bodyPr>
            <a:noAutofit/>
          </a:bodyPr>
          <a:lstStyle/>
          <a:p>
            <a:pPr marL="228600" indent="-228600"/>
            <a:r>
              <a:rPr lang="en-US" sz="2000" b="1" dirty="0" smtClean="0"/>
              <a:t>Late 40s-early 50s to present—OTA broadcast</a:t>
            </a:r>
          </a:p>
          <a:p>
            <a:pPr marL="228600" indent="-228600"/>
            <a:r>
              <a:rPr lang="en-US" sz="2000" b="1" dirty="0" smtClean="0"/>
              <a:t>Late 40s cable transmission of broadcast signals to remote areas</a:t>
            </a:r>
            <a:endParaRPr lang="en-US" sz="2000" b="1" dirty="0" smtClean="0">
              <a:solidFill>
                <a:srgbClr val="FF0000"/>
              </a:solidFill>
            </a:endParaRPr>
          </a:p>
          <a:p>
            <a:pPr marL="228600" indent="-228600"/>
            <a:r>
              <a:rPr lang="en-US" sz="2000" b="1" dirty="0" smtClean="0">
                <a:solidFill>
                  <a:srgbClr val="000000"/>
                </a:solidFill>
              </a:rPr>
              <a:t>1953 microwave relay systems bring in distant broadcast signals via cable</a:t>
            </a:r>
          </a:p>
          <a:p>
            <a:pPr marL="228600" indent="-228600"/>
            <a:r>
              <a:rPr lang="en-US" sz="2000" b="1" dirty="0" smtClean="0">
                <a:solidFill>
                  <a:srgbClr val="000000"/>
                </a:solidFill>
              </a:rPr>
              <a:t>1966 microwave technology brings additional broadcast signals</a:t>
            </a:r>
          </a:p>
          <a:p>
            <a:pPr marL="228600" indent="-228600"/>
            <a:r>
              <a:rPr lang="en-US" sz="2000" b="1" dirty="0" smtClean="0">
                <a:solidFill>
                  <a:srgbClr val="000000"/>
                </a:solidFill>
              </a:rPr>
              <a:t>1970s –birth of cable TV networks (HBO 1972)</a:t>
            </a:r>
          </a:p>
          <a:p>
            <a:pPr marL="228600" indent="-228600"/>
            <a:r>
              <a:rPr lang="en-US" sz="2000" b="1" dirty="0" smtClean="0"/>
              <a:t>Early 1970s—cable TV networks emerge</a:t>
            </a:r>
          </a:p>
          <a:p>
            <a:pPr marL="628650" lvl="1" indent="-228600"/>
            <a:r>
              <a:rPr lang="en-US" sz="1800" b="1" dirty="0" smtClean="0"/>
              <a:t>due to the deregulation of satellites under the ‘Open Skies’ policy in the early 1970s,  it became possible to distribute new programming for cable systems on a cheap, nationwide basis.” </a:t>
            </a:r>
          </a:p>
          <a:p>
            <a:pPr marL="628650" lvl="1" indent="-228600"/>
            <a:r>
              <a:rPr lang="en-US" sz="1800" b="1" dirty="0" smtClean="0"/>
              <a:t>1972 HBO is launched (the first “pay TV” network)</a:t>
            </a:r>
          </a:p>
          <a:p>
            <a:pPr marL="228600" indent="-228600"/>
            <a:r>
              <a:rPr lang="en-US" sz="2000" b="1" dirty="0" smtClean="0"/>
              <a:t>1975 – satellite </a:t>
            </a:r>
            <a:r>
              <a:rPr lang="en-US" sz="2000" b="1" dirty="0" err="1" smtClean="0"/>
              <a:t>MVPDs</a:t>
            </a:r>
            <a:r>
              <a:rPr lang="en-US" sz="2000" b="1" dirty="0" smtClean="0"/>
              <a:t>’ distribution of “cable TV” networks</a:t>
            </a:r>
          </a:p>
          <a:p>
            <a:pPr marL="228600" indent="-228600"/>
            <a:r>
              <a:rPr lang="en-US" sz="2000" b="1" dirty="0" smtClean="0"/>
              <a:t>Late 1990s – online video – shorts, ancillary content</a:t>
            </a:r>
          </a:p>
          <a:p>
            <a:pPr marL="228600" indent="-228600"/>
            <a:r>
              <a:rPr lang="en-US" sz="2000" b="1" dirty="0" smtClean="0"/>
              <a:t>mid-2000’s – </a:t>
            </a:r>
            <a:r>
              <a:rPr lang="en-US" sz="2000" b="1" dirty="0" err="1" smtClean="0"/>
              <a:t>telco</a:t>
            </a:r>
            <a:r>
              <a:rPr lang="en-US" sz="2000" b="1" dirty="0" smtClean="0"/>
              <a:t> FTTH/ IPTV MVPD distribution of “cable TV” networks</a:t>
            </a:r>
          </a:p>
          <a:p>
            <a:pPr marL="228600" indent="-228600"/>
            <a:r>
              <a:rPr lang="en-US" sz="2000" b="1" dirty="0" smtClean="0"/>
              <a:t>2005 – YouTube, iTunes</a:t>
            </a:r>
          </a:p>
          <a:p>
            <a:pPr marL="114300" indent="-114300"/>
            <a:endParaRPr lang="en-US" sz="2000" b="1" dirty="0" smtClean="0"/>
          </a:p>
          <a:p>
            <a:pPr marL="114300" indent="-114300"/>
            <a:endParaRPr lang="en-US" sz="2000" b="1" dirty="0" smtClean="0">
              <a:solidFill>
                <a:srgbClr val="000000"/>
              </a:solidFill>
            </a:endParaRPr>
          </a:p>
          <a:p>
            <a:pPr marL="114300" indent="-114300"/>
            <a:endParaRPr lang="en-US" sz="2000" b="1" dirty="0" smtClean="0"/>
          </a:p>
          <a:p>
            <a:pPr marL="114300" indent="-114300"/>
            <a:endParaRPr lang="en-US" sz="2000" b="1" dirty="0" smtClean="0"/>
          </a:p>
          <a:p>
            <a:endParaRPr lang="en-US" sz="2000" b="1" dirty="0"/>
          </a:p>
        </p:txBody>
      </p:sp>
      <p:sp>
        <p:nvSpPr>
          <p:cNvPr id="4" name="Slide Number Placeholder 3"/>
          <p:cNvSpPr>
            <a:spLocks noGrp="1"/>
          </p:cNvSpPr>
          <p:nvPr>
            <p:ph type="sldNum" sz="quarter" idx="12"/>
          </p:nvPr>
        </p:nvSpPr>
        <p:spPr/>
        <p:txBody>
          <a:bodyPr/>
          <a:lstStyle/>
          <a:p>
            <a:fld id="{D27BE268-1D0F-8949-BA01-807117CB7E1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7"/>
            <a:ext cx="1468978"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13" name="Rounded Rectangle 12"/>
          <p:cNvSpPr/>
          <p:nvPr/>
        </p:nvSpPr>
        <p:spPr>
          <a:xfrm>
            <a:off x="3308976" y="1972433"/>
            <a:ext cx="1305932" cy="754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t>
            </a:r>
          </a:p>
          <a:p>
            <a:pPr algn="ctr"/>
            <a:r>
              <a:rPr lang="en-US" sz="1200" b="1" dirty="0" smtClean="0">
                <a:latin typeface="Arial Narrow"/>
                <a:cs typeface="Arial Narrow"/>
              </a:rPr>
              <a:t>(</a:t>
            </a:r>
            <a:r>
              <a:rPr lang="en-US" sz="1200" b="1" dirty="0" err="1" smtClean="0">
                <a:latin typeface="Arial Narrow"/>
                <a:cs typeface="Arial Narrow"/>
              </a:rPr>
              <a:t>Lic</a:t>
            </a:r>
            <a:r>
              <a:rPr lang="en-US" sz="1200" b="1" dirty="0" smtClean="0">
                <a:latin typeface="Arial Narrow"/>
                <a:cs typeface="Arial Narrow"/>
              </a:rPr>
              <a:t>. Spectrum)</a:t>
            </a:r>
          </a:p>
        </p:txBody>
      </p:sp>
      <p:sp>
        <p:nvSpPr>
          <p:cNvPr id="17" name="Rounded Rectangle 16"/>
          <p:cNvSpPr/>
          <p:nvPr/>
        </p:nvSpPr>
        <p:spPr>
          <a:xfrm>
            <a:off x="4844356" y="1972433"/>
            <a:ext cx="1305932" cy="754037"/>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CE manufacturers</a:t>
            </a:r>
          </a:p>
          <a:p>
            <a:pPr algn="ctr"/>
            <a:r>
              <a:rPr lang="en-US" sz="1200" b="1" dirty="0" smtClean="0">
                <a:latin typeface="Arial Narrow"/>
                <a:cs typeface="Arial Narrow"/>
              </a:rPr>
              <a:t>(TV sets + antennas)</a:t>
            </a:r>
          </a:p>
        </p:txBody>
      </p:sp>
      <p:sp>
        <p:nvSpPr>
          <p:cNvPr id="28" name="Rounded Rectangle 27"/>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Avenir Book"/>
                <a:cs typeface="Avenir Book"/>
              </a:rPr>
              <a:t>RECEPTION/PLAYBACK</a:t>
            </a:r>
            <a:endParaRPr lang="en-US" sz="1200" b="1" dirty="0">
              <a:solidFill>
                <a:schemeClr val="tx1"/>
              </a:solidFill>
              <a:latin typeface="Avenir Book"/>
              <a:cs typeface="Avenir Book"/>
            </a:endParaRPr>
          </a:p>
        </p:txBody>
      </p:sp>
      <p:sp>
        <p:nvSpPr>
          <p:cNvPr id="29" name="Rounded Rectangle 28"/>
          <p:cNvSpPr/>
          <p:nvPr/>
        </p:nvSpPr>
        <p:spPr>
          <a:xfrm>
            <a:off x="1591722" y="1201709"/>
            <a:ext cx="1468978"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venir Book"/>
                <a:cs typeface="Avenir Book"/>
              </a:rPr>
              <a:t>DISTRIBUTION</a:t>
            </a:r>
            <a:r>
              <a:rPr lang="en-US" sz="1100" b="1" dirty="0" smtClean="0">
                <a:solidFill>
                  <a:schemeClr val="tx1"/>
                </a:solidFill>
                <a:latin typeface="Avenir Book"/>
                <a:cs typeface="Avenir Book"/>
              </a:rPr>
              <a:t> </a:t>
            </a:r>
            <a:r>
              <a:rPr lang="en-US" sz="900" b="1" dirty="0" smtClean="0">
                <a:solidFill>
                  <a:schemeClr val="tx1"/>
                </a:solidFill>
                <a:latin typeface="Avenir Book"/>
                <a:cs typeface="Avenir Book"/>
              </a:rPr>
              <a:t>(programming: aggregating shows into channels, scheduling)</a:t>
            </a:r>
            <a:endParaRPr lang="en-US" sz="1100" b="1" dirty="0">
              <a:solidFill>
                <a:schemeClr val="tx1"/>
              </a:solidFill>
              <a:latin typeface="Avenir Book"/>
              <a:cs typeface="Avenir Book"/>
            </a:endParaRPr>
          </a:p>
        </p:txBody>
      </p:sp>
      <p:sp>
        <p:nvSpPr>
          <p:cNvPr id="30" name="Rounded Rectangle 29"/>
          <p:cNvSpPr/>
          <p:nvPr/>
        </p:nvSpPr>
        <p:spPr>
          <a:xfrm>
            <a:off x="3308975" y="1201709"/>
            <a:ext cx="1398491"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Avenir Book"/>
                <a:cs typeface="Avenir Book"/>
              </a:rPr>
              <a:t>DELIVERY/TRANSMISSION</a:t>
            </a:r>
          </a:p>
        </p:txBody>
      </p:sp>
      <p:sp>
        <p:nvSpPr>
          <p:cNvPr id="31" name="Rounded Rectangle 30"/>
          <p:cNvSpPr/>
          <p:nvPr/>
        </p:nvSpPr>
        <p:spPr>
          <a:xfrm>
            <a:off x="63500" y="1201709"/>
            <a:ext cx="13694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Avenir Book"/>
                <a:cs typeface="Avenir Book"/>
              </a:rPr>
              <a:t>CREATION/PRODUCTION</a:t>
            </a:r>
          </a:p>
          <a:p>
            <a:pPr algn="ctr"/>
            <a:r>
              <a:rPr lang="en-US" sz="1000" b="1" dirty="0" smtClean="0">
                <a:solidFill>
                  <a:schemeClr val="tx1"/>
                </a:solidFill>
                <a:latin typeface="Avenir Book"/>
                <a:cs typeface="Avenir Book"/>
              </a:rPr>
              <a:t>(Shows)</a:t>
            </a:r>
            <a:endParaRPr lang="en-US" sz="1000" b="1" dirty="0">
              <a:solidFill>
                <a:schemeClr val="tx1"/>
              </a:solidFill>
              <a:latin typeface="Avenir Book"/>
              <a:cs typeface="Avenir Book"/>
            </a:endParaRPr>
          </a:p>
        </p:txBody>
      </p:sp>
      <p:sp>
        <p:nvSpPr>
          <p:cNvPr id="33" name="Rounded Rectangle 32"/>
          <p:cNvSpPr/>
          <p:nvPr/>
        </p:nvSpPr>
        <p:spPr>
          <a:xfrm>
            <a:off x="63500" y="1939438"/>
            <a:ext cx="1394832"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54" name="Title 76"/>
          <p:cNvSpPr txBox="1">
            <a:spLocks/>
          </p:cNvSpPr>
          <p:nvPr/>
        </p:nvSpPr>
        <p:spPr>
          <a:xfrm>
            <a:off x="0" y="0"/>
            <a:ext cx="8372398"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venir Heavy"/>
                <a:ea typeface="+mj-ea"/>
                <a:cs typeface="Avenir Heavy"/>
              </a:rPr>
              <a:t>Original OTA model – Vertically</a:t>
            </a:r>
            <a:r>
              <a:rPr kumimoji="0" lang="en-US" sz="2000" b="1" i="0" u="none" strike="noStrike" kern="1200" cap="none" spc="0" normalizeH="0" noProof="0" dirty="0" smtClean="0">
                <a:ln>
                  <a:noFill/>
                </a:ln>
                <a:solidFill>
                  <a:schemeClr val="tx1"/>
                </a:solidFill>
                <a:effectLst/>
                <a:uLnTx/>
                <a:uFillTx/>
                <a:latin typeface="Avenir Heavy"/>
                <a:ea typeface="+mj-ea"/>
                <a:cs typeface="Avenir Heavy"/>
              </a:rPr>
              <a:t> Integrated</a:t>
            </a:r>
          </a:p>
          <a:p>
            <a:pPr>
              <a:spcBef>
                <a:spcPct val="0"/>
              </a:spcBef>
              <a:defRPr/>
            </a:pPr>
            <a:r>
              <a:rPr kumimoji="0" lang="en-US" sz="2000" b="1" i="0" u="none" strike="noStrike" kern="1200" cap="none" spc="0" normalizeH="0" baseline="0" dirty="0" smtClean="0">
                <a:ln>
                  <a:noFill/>
                </a:ln>
                <a:solidFill>
                  <a:srgbClr val="FF0000"/>
                </a:solidFill>
                <a:effectLst/>
                <a:uLnTx/>
                <a:uFillTx/>
                <a:latin typeface="Avenir Heavy"/>
                <a:ea typeface="+mj-ea"/>
                <a:cs typeface="Avenir Heavy"/>
              </a:rPr>
              <a:t>RCA as a </a:t>
            </a:r>
            <a:r>
              <a:rPr lang="en-US" sz="2000" b="1" dirty="0">
                <a:solidFill>
                  <a:srgbClr val="FF0000"/>
                </a:solidFill>
                <a:latin typeface="Avenir Heavy"/>
                <a:cs typeface="Avenir Heavy"/>
              </a:rPr>
              <a:t>Business model </a:t>
            </a:r>
            <a:r>
              <a:rPr kumimoji="0" lang="en-US" sz="2000" b="1" i="0" u="none" strike="noStrike" kern="1200" cap="none" spc="0" normalizeH="0" baseline="0" dirty="0" smtClean="0">
                <a:ln>
                  <a:noFill/>
                </a:ln>
                <a:solidFill>
                  <a:srgbClr val="FF0000"/>
                </a:solidFill>
                <a:effectLst/>
                <a:uLnTx/>
                <a:uFillTx/>
                <a:latin typeface="Avenir Heavy"/>
                <a:ea typeface="+mj-ea"/>
                <a:cs typeface="Avenir Heavy"/>
              </a:rPr>
              <a:t>pioneer</a:t>
            </a:r>
            <a:endParaRPr kumimoji="0" lang="en-US" sz="2000" b="1" i="0" u="none" strike="noStrike" kern="1200" cap="none" spc="0" normalizeH="0" baseline="0" noProof="0" dirty="0">
              <a:ln>
                <a:noFill/>
              </a:ln>
              <a:solidFill>
                <a:srgbClr val="FF0000"/>
              </a:solidFill>
              <a:effectLst/>
              <a:uLnTx/>
              <a:uFillTx/>
              <a:latin typeface="Avenir Heavy"/>
              <a:ea typeface="+mj-ea"/>
              <a:cs typeface="Avenir Heavy"/>
            </a:endParaRPr>
          </a:p>
        </p:txBody>
      </p:sp>
      <p:sp>
        <p:nvSpPr>
          <p:cNvPr id="55" name="Rectangle 54"/>
          <p:cNvSpPr/>
          <p:nvPr/>
        </p:nvSpPr>
        <p:spPr>
          <a:xfrm>
            <a:off x="288010" y="3667408"/>
            <a:ext cx="8531433" cy="2677656"/>
          </a:xfrm>
          <a:prstGeom prst="rect">
            <a:avLst/>
          </a:prstGeom>
        </p:spPr>
        <p:txBody>
          <a:bodyPr wrap="square">
            <a:spAutoFit/>
          </a:bodyPr>
          <a:lstStyle/>
          <a:p>
            <a:pPr marL="228600" indent="-228600">
              <a:buFont typeface="Arial"/>
              <a:buChar char="•"/>
            </a:pPr>
            <a:r>
              <a:rPr lang="en-US" sz="2800" b="1" dirty="0" smtClean="0">
                <a:solidFill>
                  <a:srgbClr val="800000"/>
                </a:solidFill>
                <a:latin typeface="Arial"/>
                <a:cs typeface="Arial"/>
              </a:rPr>
              <a:t>Vertical integration across </a:t>
            </a:r>
          </a:p>
          <a:p>
            <a:pPr marL="685800" lvl="1" indent="-228600">
              <a:buFont typeface="Arial"/>
              <a:buChar char="•"/>
            </a:pPr>
            <a:r>
              <a:rPr lang="en-US" sz="2800" b="1" dirty="0" smtClean="0">
                <a:solidFill>
                  <a:srgbClr val="800000"/>
                </a:solidFill>
                <a:latin typeface="Arial"/>
                <a:cs typeface="Arial"/>
              </a:rPr>
              <a:t>PRODUCTION, DISTRIBUTION, DELIVERY</a:t>
            </a:r>
          </a:p>
          <a:p>
            <a:pPr marL="685800" lvl="1" indent="-228600">
              <a:buFont typeface="Arial"/>
              <a:buChar char="•"/>
            </a:pPr>
            <a:r>
              <a:rPr lang="en-US" sz="2800" b="1" dirty="0" smtClean="0">
                <a:solidFill>
                  <a:srgbClr val="800000"/>
                </a:solidFill>
                <a:latin typeface="Arial"/>
                <a:cs typeface="Arial"/>
              </a:rPr>
              <a:t>Distribution involved deciding which shows to produce (i.e.,  “</a:t>
            </a:r>
            <a:r>
              <a:rPr lang="en-US" sz="2800" b="1" dirty="0" err="1" smtClean="0">
                <a:solidFill>
                  <a:srgbClr val="800000"/>
                </a:solidFill>
                <a:latin typeface="Arial"/>
                <a:cs typeface="Arial"/>
              </a:rPr>
              <a:t>curation</a:t>
            </a:r>
            <a:r>
              <a:rPr lang="en-US" sz="2800" b="1" dirty="0" smtClean="0">
                <a:solidFill>
                  <a:srgbClr val="800000"/>
                </a:solidFill>
                <a:latin typeface="Arial"/>
                <a:cs typeface="Arial"/>
              </a:rPr>
              <a:t>”) and how to organize them according to a schedule (“programming”)</a:t>
            </a:r>
            <a:endParaRPr lang="en-US" sz="2800" b="1" dirty="0">
              <a:solidFill>
                <a:srgbClr val="800000"/>
              </a:solidFill>
              <a:latin typeface="Arial"/>
              <a:cs typeface="Arial"/>
            </a:endParaRPr>
          </a:p>
        </p:txBody>
      </p:sp>
      <p:sp>
        <p:nvSpPr>
          <p:cNvPr id="16" name="TextBox 15"/>
          <p:cNvSpPr txBox="1"/>
          <p:nvPr/>
        </p:nvSpPr>
        <p:spPr>
          <a:xfrm>
            <a:off x="1341107" y="3036466"/>
            <a:ext cx="2493616" cy="400110"/>
          </a:xfrm>
          <a:prstGeom prst="rect">
            <a:avLst/>
          </a:prstGeom>
          <a:noFill/>
        </p:spPr>
        <p:txBody>
          <a:bodyPr wrap="none" rtlCol="0">
            <a:spAutoFit/>
          </a:bodyPr>
          <a:lstStyle/>
          <a:p>
            <a:r>
              <a:rPr lang="en-US" sz="2000" b="1" dirty="0" smtClean="0">
                <a:solidFill>
                  <a:srgbClr val="800000"/>
                </a:solidFill>
                <a:latin typeface="Arial"/>
                <a:cs typeface="Arial"/>
              </a:rPr>
              <a:t>Vertical integration</a:t>
            </a:r>
            <a:endParaRPr lang="en-US" sz="2000" b="1" dirty="0">
              <a:solidFill>
                <a:srgbClr val="800000"/>
              </a:solidFill>
              <a:latin typeface="Arial"/>
              <a:cs typeface="Arial"/>
            </a:endParaRPr>
          </a:p>
        </p:txBody>
      </p:sp>
      <p:sp>
        <p:nvSpPr>
          <p:cNvPr id="18" name="Left Brace 17"/>
          <p:cNvSpPr/>
          <p:nvPr/>
        </p:nvSpPr>
        <p:spPr>
          <a:xfrm rot="16200000">
            <a:off x="2109012" y="1258131"/>
            <a:ext cx="369332" cy="3268599"/>
          </a:xfrm>
          <a:prstGeom prst="leftBrace">
            <a:avLst>
              <a:gd name="adj1" fmla="val 8333"/>
              <a:gd name="adj2" fmla="val 5160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b="1"/>
          </a:p>
        </p:txBody>
      </p:sp>
      <p:sp>
        <p:nvSpPr>
          <p:cNvPr id="19" name="Rectangle 18"/>
          <p:cNvSpPr/>
          <p:nvPr/>
        </p:nvSpPr>
        <p:spPr>
          <a:xfrm>
            <a:off x="10028" y="0"/>
            <a:ext cx="90805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901267" y="7143"/>
            <a:ext cx="3189261" cy="492390"/>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2000" b="1" dirty="0" smtClean="0">
                <a:solidFill>
                  <a:schemeClr val="tx1"/>
                </a:solidFill>
              </a:rPr>
              <a:t>Late 1940s - early 1950s </a:t>
            </a:r>
          </a:p>
        </p:txBody>
      </p:sp>
      <p:sp>
        <p:nvSpPr>
          <p:cNvPr id="2" name="Slide Number Placeholder 1"/>
          <p:cNvSpPr>
            <a:spLocks noGrp="1"/>
          </p:cNvSpPr>
          <p:nvPr>
            <p:ph type="sldNum" sz="quarter" idx="12"/>
          </p:nvPr>
        </p:nvSpPr>
        <p:spPr/>
        <p:txBody>
          <a:bodyPr/>
          <a:lstStyle/>
          <a:p>
            <a:fld id="{D27BE268-1D0F-8949-BA01-807117CB7E1F}"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7"/>
            <a:ext cx="1468978"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3" name="Rounded Rectangle 12"/>
          <p:cNvSpPr/>
          <p:nvPr/>
        </p:nvSpPr>
        <p:spPr>
          <a:xfrm>
            <a:off x="3308976" y="1972433"/>
            <a:ext cx="1305932" cy="754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t>
            </a:r>
          </a:p>
          <a:p>
            <a:pPr algn="ctr"/>
            <a:r>
              <a:rPr lang="en-US" sz="1100" dirty="0" smtClean="0">
                <a:latin typeface="Arial Narrow"/>
                <a:cs typeface="Arial Narrow"/>
              </a:rPr>
              <a:t>(</a:t>
            </a:r>
            <a:r>
              <a:rPr lang="en-US" sz="1100" dirty="0" err="1" smtClean="0">
                <a:latin typeface="Arial Narrow"/>
                <a:cs typeface="Arial Narrow"/>
              </a:rPr>
              <a:t>Lic</a:t>
            </a:r>
            <a:r>
              <a:rPr lang="en-US" sz="1100" dirty="0" smtClean="0">
                <a:latin typeface="Arial Narrow"/>
                <a:cs typeface="Arial Narrow"/>
              </a:rPr>
              <a:t>. Spectrum)</a:t>
            </a:r>
          </a:p>
        </p:txBody>
      </p:sp>
      <p:sp>
        <p:nvSpPr>
          <p:cNvPr id="17" name="Rounded Rectangle 16"/>
          <p:cNvSpPr/>
          <p:nvPr/>
        </p:nvSpPr>
        <p:spPr>
          <a:xfrm>
            <a:off x="4844356" y="1972433"/>
            <a:ext cx="1305932" cy="754037"/>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CE manufacturers</a:t>
            </a:r>
          </a:p>
          <a:p>
            <a:pPr algn="ctr"/>
            <a:r>
              <a:rPr lang="en-US" sz="1100" dirty="0" smtClean="0">
                <a:latin typeface="Arial Narrow"/>
                <a:cs typeface="Arial Narrow"/>
              </a:rPr>
              <a:t>(TV sets + antennas)</a:t>
            </a:r>
          </a:p>
        </p:txBody>
      </p:sp>
      <p:sp>
        <p:nvSpPr>
          <p:cNvPr id="28" name="Rounded Rectangle 27"/>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RECEPTION/PLAYBACK</a:t>
            </a:r>
            <a:endParaRPr lang="en-US" sz="1100" b="1" dirty="0">
              <a:solidFill>
                <a:schemeClr val="tx1"/>
              </a:solidFill>
              <a:latin typeface="Avenir Book"/>
              <a:cs typeface="Avenir Book"/>
            </a:endParaRPr>
          </a:p>
        </p:txBody>
      </p:sp>
      <p:sp>
        <p:nvSpPr>
          <p:cNvPr id="29" name="Rounded Rectangle 28"/>
          <p:cNvSpPr/>
          <p:nvPr/>
        </p:nvSpPr>
        <p:spPr>
          <a:xfrm>
            <a:off x="1591722" y="1201709"/>
            <a:ext cx="1468978"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B2C DISTRIBUTION </a:t>
            </a:r>
            <a:r>
              <a:rPr lang="en-US" sz="900" b="1" dirty="0" smtClean="0">
                <a:solidFill>
                  <a:schemeClr val="tx1"/>
                </a:solidFill>
                <a:latin typeface="Avenir Book"/>
                <a:cs typeface="Avenir Book"/>
              </a:rPr>
              <a:t>(programming: aggregating shows into channels)</a:t>
            </a:r>
            <a:endParaRPr lang="en-US" sz="1050" b="1" dirty="0">
              <a:solidFill>
                <a:schemeClr val="tx1"/>
              </a:solidFill>
              <a:latin typeface="Avenir Book"/>
              <a:cs typeface="Avenir Book"/>
            </a:endParaRPr>
          </a:p>
        </p:txBody>
      </p:sp>
      <p:sp>
        <p:nvSpPr>
          <p:cNvPr id="30" name="Rounded Rectangle 29"/>
          <p:cNvSpPr/>
          <p:nvPr/>
        </p:nvSpPr>
        <p:spPr>
          <a:xfrm>
            <a:off x="330897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DELIVERY/TRANSMISSION</a:t>
            </a:r>
          </a:p>
        </p:txBody>
      </p:sp>
      <p:sp>
        <p:nvSpPr>
          <p:cNvPr id="31" name="Rounded Rectangle 30"/>
          <p:cNvSpPr/>
          <p:nvPr/>
        </p:nvSpPr>
        <p:spPr>
          <a:xfrm>
            <a:off x="63500" y="1201709"/>
            <a:ext cx="13694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CREATION/PRODUCTION</a:t>
            </a:r>
          </a:p>
          <a:p>
            <a:pPr algn="ctr"/>
            <a:r>
              <a:rPr lang="en-US" sz="1100" b="1" dirty="0" smtClean="0">
                <a:solidFill>
                  <a:schemeClr val="tx1"/>
                </a:solidFill>
                <a:latin typeface="Avenir Book"/>
                <a:cs typeface="Avenir Book"/>
              </a:rPr>
              <a:t>(Shows)</a:t>
            </a:r>
            <a:endParaRPr lang="en-US" sz="1100" b="1" dirty="0">
              <a:solidFill>
                <a:schemeClr val="tx1"/>
              </a:solidFill>
              <a:latin typeface="Avenir Book"/>
              <a:cs typeface="Avenir Book"/>
            </a:endParaRPr>
          </a:p>
        </p:txBody>
      </p:sp>
      <p:sp>
        <p:nvSpPr>
          <p:cNvPr id="33" name="Rounded Rectangle 32"/>
          <p:cNvSpPr/>
          <p:nvPr/>
        </p:nvSpPr>
        <p:spPr>
          <a:xfrm>
            <a:off x="63500" y="1939438"/>
            <a:ext cx="1394832"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55" name="Rectangle 54"/>
          <p:cNvSpPr/>
          <p:nvPr/>
        </p:nvSpPr>
        <p:spPr>
          <a:xfrm>
            <a:off x="2756689" y="3492369"/>
            <a:ext cx="5615709" cy="2308324"/>
          </a:xfrm>
          <a:prstGeom prst="rect">
            <a:avLst/>
          </a:prstGeom>
        </p:spPr>
        <p:txBody>
          <a:bodyPr wrap="square">
            <a:spAutoFit/>
          </a:bodyPr>
          <a:lstStyle/>
          <a:p>
            <a:pPr marL="228600" indent="-228600">
              <a:buFont typeface="Arial"/>
              <a:buChar char="•"/>
            </a:pPr>
            <a:r>
              <a:rPr lang="en-US" sz="3600" b="1" dirty="0" smtClean="0">
                <a:solidFill>
                  <a:srgbClr val="800000"/>
                </a:solidFill>
                <a:latin typeface="Arial"/>
                <a:cs typeface="Arial"/>
              </a:rPr>
              <a:t>Outsourcing production allowed the TV networks to decrease cost/risk.</a:t>
            </a:r>
          </a:p>
        </p:txBody>
      </p:sp>
      <p:sp>
        <p:nvSpPr>
          <p:cNvPr id="14" name="Rounded Rectangle 13"/>
          <p:cNvSpPr/>
          <p:nvPr/>
        </p:nvSpPr>
        <p:spPr>
          <a:xfrm>
            <a:off x="127000" y="28575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Film studios</a:t>
            </a:r>
            <a:endParaRPr lang="en-US" sz="1100" dirty="0">
              <a:latin typeface="Arial Narrow"/>
              <a:cs typeface="Arial Narrow"/>
            </a:endParaRPr>
          </a:p>
        </p:txBody>
      </p:sp>
      <p:sp>
        <p:nvSpPr>
          <p:cNvPr id="15" name="Rounded Rectangle 14"/>
          <p:cNvSpPr/>
          <p:nvPr/>
        </p:nvSpPr>
        <p:spPr>
          <a:xfrm>
            <a:off x="127000" y="34417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Independent TV producers</a:t>
            </a:r>
            <a:endParaRPr lang="en-US" sz="1100" dirty="0">
              <a:latin typeface="Arial Narrow"/>
              <a:cs typeface="Arial Narrow"/>
            </a:endParaRPr>
          </a:p>
        </p:txBody>
      </p:sp>
      <p:sp>
        <p:nvSpPr>
          <p:cNvPr id="16" name="Rounded Rectangle 15"/>
          <p:cNvSpPr/>
          <p:nvPr/>
        </p:nvSpPr>
        <p:spPr>
          <a:xfrm>
            <a:off x="63500" y="2774887"/>
            <a:ext cx="1597586" cy="1276413"/>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76"/>
          <p:cNvSpPr txBox="1">
            <a:spLocks/>
          </p:cNvSpPr>
          <p:nvPr/>
        </p:nvSpPr>
        <p:spPr>
          <a:xfrm>
            <a:off x="0" y="-1"/>
            <a:ext cx="8372398" cy="948267"/>
          </a:xfrm>
          <a:prstGeom prst="rect">
            <a:avLst/>
          </a:prstGeom>
        </p:spPr>
        <p:txBody>
          <a:bodyPr vert="horz" lIns="91440" tIns="45720" rIns="91440" bIns="45720" rtlCol="0" anchor="ctr">
            <a:normAutofit/>
          </a:bodyPr>
          <a:lstStyle/>
          <a:p>
            <a:pPr>
              <a:spcBef>
                <a:spcPct val="0"/>
              </a:spcBef>
              <a:defRPr/>
            </a:pPr>
            <a:r>
              <a:rPr lang="en-US" sz="2400" b="1" dirty="0" smtClean="0">
                <a:solidFill>
                  <a:srgbClr val="000000"/>
                </a:solidFill>
                <a:latin typeface="+mj-lt"/>
                <a:ea typeface="+mj-ea"/>
                <a:cs typeface="Avenir Heavy"/>
              </a:rPr>
              <a:t>Early </a:t>
            </a:r>
            <a:r>
              <a:rPr kumimoji="0" lang="en-US" sz="2400" b="1" i="0" u="none" strike="noStrike" kern="1200" cap="none" spc="0" normalizeH="0" baseline="0" noProof="0" dirty="0" smtClean="0">
                <a:ln>
                  <a:noFill/>
                </a:ln>
                <a:solidFill>
                  <a:srgbClr val="000000"/>
                </a:solidFill>
                <a:effectLst/>
                <a:uLnTx/>
                <a:uFillTx/>
                <a:latin typeface="+mj-lt"/>
                <a:ea typeface="+mj-ea"/>
                <a:cs typeface="Avenir Heavy"/>
              </a:rPr>
              <a:t>OTA model </a:t>
            </a:r>
          </a:p>
          <a:p>
            <a:pPr>
              <a:spcBef>
                <a:spcPct val="0"/>
              </a:spcBef>
              <a:defRPr/>
            </a:pPr>
            <a:r>
              <a:rPr lang="en-US" sz="2400" b="1" dirty="0">
                <a:solidFill>
                  <a:srgbClr val="000000"/>
                </a:solidFill>
                <a:latin typeface="+mj-lt"/>
                <a:ea typeface="+mj-ea"/>
                <a:cs typeface="Avenir Heavy"/>
              </a:rPr>
              <a:t>	</a:t>
            </a:r>
            <a:r>
              <a:rPr kumimoji="0" lang="en-US" sz="2400" b="1" i="0" u="none" strike="noStrike" kern="1200" cap="none" spc="0" normalizeH="0" baseline="0" noProof="0" dirty="0" smtClean="0">
                <a:ln>
                  <a:noFill/>
                </a:ln>
                <a:solidFill>
                  <a:srgbClr val="000000"/>
                </a:solidFill>
                <a:effectLst/>
                <a:uLnTx/>
                <a:uFillTx/>
                <a:latin typeface="+mj-lt"/>
                <a:ea typeface="+mj-ea"/>
                <a:cs typeface="Avenir Heavy"/>
              </a:rPr>
              <a:t>– with </a:t>
            </a:r>
            <a:r>
              <a:rPr lang="en-US" sz="2400" b="1" dirty="0">
                <a:solidFill>
                  <a:srgbClr val="000000"/>
                </a:solidFill>
                <a:latin typeface="+mj-lt"/>
              </a:rPr>
              <a:t>Partial vertical dis-</a:t>
            </a:r>
            <a:r>
              <a:rPr lang="en-US" sz="2400" b="1" dirty="0" smtClean="0">
                <a:solidFill>
                  <a:srgbClr val="000000"/>
                </a:solidFill>
                <a:latin typeface="+mj-lt"/>
              </a:rPr>
              <a:t>integration in production</a:t>
            </a:r>
            <a:endParaRPr lang="en-US" sz="2400" b="1" dirty="0">
              <a:solidFill>
                <a:srgbClr val="000000"/>
              </a:solidFill>
              <a:latin typeface="+mj-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mj-lt"/>
              <a:ea typeface="+mj-ea"/>
              <a:cs typeface="Avenir Heavy"/>
            </a:endParaRPr>
          </a:p>
        </p:txBody>
      </p:sp>
      <p:sp>
        <p:nvSpPr>
          <p:cNvPr id="20" name="TextBox 19"/>
          <p:cNvSpPr txBox="1"/>
          <p:nvPr/>
        </p:nvSpPr>
        <p:spPr>
          <a:xfrm>
            <a:off x="390055" y="4632287"/>
            <a:ext cx="1797708" cy="646331"/>
          </a:xfrm>
          <a:prstGeom prst="rect">
            <a:avLst/>
          </a:prstGeom>
          <a:noFill/>
        </p:spPr>
        <p:txBody>
          <a:bodyPr wrap="square" rtlCol="0">
            <a:spAutoFit/>
          </a:bodyPr>
          <a:lstStyle/>
          <a:p>
            <a:pPr algn="ctr"/>
            <a:r>
              <a:rPr lang="en-US" dirty="0" smtClean="0">
                <a:solidFill>
                  <a:srgbClr val="800000"/>
                </a:solidFill>
              </a:rPr>
              <a:t>Partial vertical </a:t>
            </a:r>
            <a:r>
              <a:rPr lang="en-US" dirty="0" err="1" smtClean="0">
                <a:solidFill>
                  <a:srgbClr val="800000"/>
                </a:solidFill>
              </a:rPr>
              <a:t>dis</a:t>
            </a:r>
            <a:r>
              <a:rPr lang="en-US" dirty="0" smtClean="0">
                <a:solidFill>
                  <a:srgbClr val="800000"/>
                </a:solidFill>
              </a:rPr>
              <a:t>-integration</a:t>
            </a:r>
            <a:endParaRPr lang="en-US" dirty="0">
              <a:solidFill>
                <a:srgbClr val="800000"/>
              </a:solidFill>
            </a:endParaRPr>
          </a:p>
        </p:txBody>
      </p:sp>
      <p:sp>
        <p:nvSpPr>
          <p:cNvPr id="21" name="Left Brace 20"/>
          <p:cNvSpPr/>
          <p:nvPr/>
        </p:nvSpPr>
        <p:spPr>
          <a:xfrm rot="16200000">
            <a:off x="1063776" y="3326180"/>
            <a:ext cx="369332" cy="2242882"/>
          </a:xfrm>
          <a:prstGeom prst="leftBrace">
            <a:avLst>
              <a:gd name="adj1" fmla="val 8333"/>
              <a:gd name="adj2" fmla="val 5160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p:cNvSpPr/>
          <p:nvPr/>
        </p:nvSpPr>
        <p:spPr>
          <a:xfrm>
            <a:off x="10028" y="0"/>
            <a:ext cx="90805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27BE268-1D0F-8949-BA01-807117CB7E1F}"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2193447"/>
            <a:ext cx="1468978"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13" name="Rounded Rectangle 12"/>
          <p:cNvSpPr/>
          <p:nvPr/>
        </p:nvSpPr>
        <p:spPr>
          <a:xfrm>
            <a:off x="3308976" y="1972433"/>
            <a:ext cx="1305932" cy="754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t>
            </a:r>
          </a:p>
          <a:p>
            <a:pPr algn="ctr"/>
            <a:r>
              <a:rPr lang="en-US" sz="1200" b="1" dirty="0" smtClean="0">
                <a:latin typeface="Arial Narrow"/>
                <a:cs typeface="Arial Narrow"/>
              </a:rPr>
              <a:t>(</a:t>
            </a:r>
            <a:r>
              <a:rPr lang="en-US" sz="1200" b="1" dirty="0" err="1" smtClean="0">
                <a:latin typeface="Arial Narrow"/>
                <a:cs typeface="Arial Narrow"/>
              </a:rPr>
              <a:t>Lic</a:t>
            </a:r>
            <a:r>
              <a:rPr lang="en-US" sz="1200" b="1" dirty="0" smtClean="0">
                <a:latin typeface="Arial Narrow"/>
                <a:cs typeface="Arial Narrow"/>
              </a:rPr>
              <a:t>. Spectrum)</a:t>
            </a:r>
          </a:p>
        </p:txBody>
      </p:sp>
      <p:sp>
        <p:nvSpPr>
          <p:cNvPr id="17" name="Rounded Rectangle 16"/>
          <p:cNvSpPr/>
          <p:nvPr/>
        </p:nvSpPr>
        <p:spPr>
          <a:xfrm>
            <a:off x="4844356" y="1972433"/>
            <a:ext cx="1305932" cy="754037"/>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CE manufacturers</a:t>
            </a:r>
          </a:p>
          <a:p>
            <a:pPr algn="ctr"/>
            <a:r>
              <a:rPr lang="en-US" sz="1200" b="1" dirty="0" smtClean="0">
                <a:latin typeface="Arial Narrow"/>
                <a:cs typeface="Arial Narrow"/>
              </a:rPr>
              <a:t>(TV sets + antennas)</a:t>
            </a:r>
          </a:p>
        </p:txBody>
      </p:sp>
      <p:sp>
        <p:nvSpPr>
          <p:cNvPr id="28" name="Rounded Rectangle 27"/>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RECEPTION/PLAYBACK</a:t>
            </a:r>
            <a:endParaRPr lang="en-US" sz="1400" b="1" dirty="0">
              <a:solidFill>
                <a:schemeClr val="tx1"/>
              </a:solidFill>
              <a:cs typeface="Avenir Book"/>
            </a:endParaRPr>
          </a:p>
        </p:txBody>
      </p:sp>
      <p:sp>
        <p:nvSpPr>
          <p:cNvPr id="29" name="Rounded Rectangle 28"/>
          <p:cNvSpPr/>
          <p:nvPr/>
        </p:nvSpPr>
        <p:spPr>
          <a:xfrm>
            <a:off x="1591722" y="948817"/>
            <a:ext cx="1468978" cy="1176942"/>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B2C DISTRIBUTION (programming: aggregating shows into channels)</a:t>
            </a:r>
            <a:endParaRPr lang="en-US" sz="1400" b="1" dirty="0">
              <a:solidFill>
                <a:schemeClr val="tx1"/>
              </a:solidFill>
              <a:cs typeface="Avenir Book"/>
            </a:endParaRPr>
          </a:p>
        </p:txBody>
      </p:sp>
      <p:sp>
        <p:nvSpPr>
          <p:cNvPr id="30" name="Rounded Rectangle 29"/>
          <p:cNvSpPr/>
          <p:nvPr/>
        </p:nvSpPr>
        <p:spPr>
          <a:xfrm>
            <a:off x="3308975" y="1201709"/>
            <a:ext cx="1406957"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DELIVERY/TRANSMISSION</a:t>
            </a:r>
          </a:p>
        </p:txBody>
      </p:sp>
      <p:sp>
        <p:nvSpPr>
          <p:cNvPr id="31" name="Rounded Rectangle 30"/>
          <p:cNvSpPr/>
          <p:nvPr/>
        </p:nvSpPr>
        <p:spPr>
          <a:xfrm>
            <a:off x="63500" y="1201709"/>
            <a:ext cx="13694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CREATION/PRODUCTION</a:t>
            </a:r>
          </a:p>
          <a:p>
            <a:pPr algn="ctr"/>
            <a:r>
              <a:rPr lang="en-US" sz="1400" b="1" dirty="0" smtClean="0">
                <a:solidFill>
                  <a:schemeClr val="tx1"/>
                </a:solidFill>
                <a:cs typeface="Avenir Book"/>
              </a:rPr>
              <a:t>(Shows)</a:t>
            </a:r>
            <a:endParaRPr lang="en-US" sz="1400" b="1" dirty="0">
              <a:solidFill>
                <a:schemeClr val="tx1"/>
              </a:solidFill>
              <a:cs typeface="Avenir Book"/>
            </a:endParaRPr>
          </a:p>
        </p:txBody>
      </p:sp>
      <p:sp>
        <p:nvSpPr>
          <p:cNvPr id="33" name="Rounded Rectangle 32"/>
          <p:cNvSpPr/>
          <p:nvPr/>
        </p:nvSpPr>
        <p:spPr>
          <a:xfrm>
            <a:off x="63500" y="1939438"/>
            <a:ext cx="1394832"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14" name="Rounded Rectangle 13"/>
          <p:cNvSpPr/>
          <p:nvPr/>
        </p:nvSpPr>
        <p:spPr>
          <a:xfrm>
            <a:off x="127000" y="28575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Film studios</a:t>
            </a:r>
            <a:endParaRPr lang="en-US" sz="1200" b="1" dirty="0">
              <a:latin typeface="Arial Narrow"/>
              <a:cs typeface="Arial Narrow"/>
            </a:endParaRPr>
          </a:p>
        </p:txBody>
      </p:sp>
      <p:sp>
        <p:nvSpPr>
          <p:cNvPr id="15" name="Rounded Rectangle 14"/>
          <p:cNvSpPr/>
          <p:nvPr/>
        </p:nvSpPr>
        <p:spPr>
          <a:xfrm>
            <a:off x="127000" y="34417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Independent TV producers</a:t>
            </a:r>
            <a:endParaRPr lang="en-US" sz="1200" b="1" dirty="0">
              <a:latin typeface="Arial Narrow"/>
              <a:cs typeface="Arial Narrow"/>
            </a:endParaRPr>
          </a:p>
        </p:txBody>
      </p:sp>
      <p:cxnSp>
        <p:nvCxnSpPr>
          <p:cNvPr id="18" name="Straight Arrow Connector 17"/>
          <p:cNvCxnSpPr/>
          <p:nvPr/>
        </p:nvCxnSpPr>
        <p:spPr>
          <a:xfrm rot="16200000" flipV="1">
            <a:off x="3713745" y="3812991"/>
            <a:ext cx="361455" cy="4"/>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03335" y="3678694"/>
            <a:ext cx="6783465" cy="2677656"/>
          </a:xfrm>
          <a:prstGeom prst="rect">
            <a:avLst/>
          </a:prstGeom>
          <a:noFill/>
        </p:spPr>
        <p:txBody>
          <a:bodyPr wrap="square" rtlCol="0">
            <a:spAutoFit/>
          </a:bodyPr>
          <a:lstStyle/>
          <a:p>
            <a:pPr marL="222250" indent="-222250">
              <a:buFont typeface="Arial"/>
              <a:buChar char="•"/>
            </a:pPr>
            <a:r>
              <a:rPr lang="en-US" sz="2800" b="1" dirty="0" smtClean="0">
                <a:solidFill>
                  <a:srgbClr val="800000"/>
                </a:solidFill>
                <a:latin typeface="Arial"/>
                <a:cs typeface="Arial"/>
              </a:rPr>
              <a:t>Initially, cable was just a transmission technology</a:t>
            </a:r>
          </a:p>
          <a:p>
            <a:pPr marL="222250" indent="-222250">
              <a:buFont typeface="Arial"/>
              <a:buChar char="•"/>
            </a:pPr>
            <a:r>
              <a:rPr lang="en-US" sz="2800" b="1" dirty="0" smtClean="0">
                <a:solidFill>
                  <a:srgbClr val="800000"/>
                </a:solidFill>
                <a:latin typeface="Arial"/>
                <a:cs typeface="Arial"/>
              </a:rPr>
              <a:t>Extended the reach of cable</a:t>
            </a:r>
          </a:p>
          <a:p>
            <a:pPr marL="222250" indent="-222250">
              <a:buFont typeface="Arial"/>
              <a:buChar char="•"/>
            </a:pPr>
            <a:r>
              <a:rPr lang="en-US" sz="2800" b="1" dirty="0">
                <a:solidFill>
                  <a:srgbClr val="800000"/>
                </a:solidFill>
                <a:latin typeface="Arial"/>
                <a:cs typeface="Arial"/>
              </a:rPr>
              <a:t>I</a:t>
            </a:r>
            <a:r>
              <a:rPr lang="en-US" sz="2800" b="1" dirty="0" smtClean="0">
                <a:solidFill>
                  <a:srgbClr val="800000"/>
                </a:solidFill>
                <a:latin typeface="Arial"/>
                <a:cs typeface="Arial"/>
              </a:rPr>
              <a:t>mproved the quality of transmission</a:t>
            </a:r>
          </a:p>
          <a:p>
            <a:pPr marL="222250" indent="-222250">
              <a:buFont typeface="Arial"/>
              <a:buChar char="•"/>
            </a:pPr>
            <a:r>
              <a:rPr lang="en-US" sz="2800" b="1" dirty="0" smtClean="0">
                <a:solidFill>
                  <a:srgbClr val="800000"/>
                </a:solidFill>
                <a:latin typeface="Arial"/>
                <a:cs typeface="Arial"/>
              </a:rPr>
              <a:t>Good for the broadcasters since it increased viewership</a:t>
            </a:r>
          </a:p>
        </p:txBody>
      </p:sp>
      <p:sp>
        <p:nvSpPr>
          <p:cNvPr id="20" name="Rounded Rectangle 19"/>
          <p:cNvSpPr/>
          <p:nvPr/>
        </p:nvSpPr>
        <p:spPr>
          <a:xfrm>
            <a:off x="3308976" y="2932624"/>
            <a:ext cx="1305932" cy="512892"/>
          </a:xfrm>
          <a:prstGeom prst="roundRect">
            <a:avLst/>
          </a:prstGeom>
          <a:solidFill>
            <a:srgbClr val="C0504D">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Cable operators</a:t>
            </a:r>
          </a:p>
        </p:txBody>
      </p:sp>
      <p:sp>
        <p:nvSpPr>
          <p:cNvPr id="21" name="Title 76"/>
          <p:cNvSpPr txBox="1">
            <a:spLocks/>
          </p:cNvSpPr>
          <p:nvPr/>
        </p:nvSpPr>
        <p:spPr>
          <a:xfrm>
            <a:off x="0" y="0"/>
            <a:ext cx="8372398" cy="5889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venir Heavy"/>
                <a:ea typeface="+mj-ea"/>
                <a:cs typeface="Avenir Heavy"/>
              </a:rPr>
              <a:t>Enter cable… as simple “retransmission” of broadcast</a:t>
            </a:r>
            <a:endParaRPr kumimoji="0" lang="en-US" sz="2400" b="1" i="0" u="none" strike="noStrike" kern="1200" cap="none" spc="0" normalizeH="0" baseline="0" noProof="0" dirty="0">
              <a:ln>
                <a:noFill/>
              </a:ln>
              <a:solidFill>
                <a:schemeClr val="tx1"/>
              </a:solidFill>
              <a:effectLst/>
              <a:uLnTx/>
              <a:uFillTx/>
              <a:latin typeface="Avenir Heavy"/>
              <a:ea typeface="+mj-ea"/>
              <a:cs typeface="Avenir Heavy"/>
            </a:endParaRPr>
          </a:p>
        </p:txBody>
      </p:sp>
      <p:sp>
        <p:nvSpPr>
          <p:cNvPr id="24" name="Rounded Rectangle 23"/>
          <p:cNvSpPr/>
          <p:nvPr/>
        </p:nvSpPr>
        <p:spPr>
          <a:xfrm>
            <a:off x="4844356" y="2932624"/>
            <a:ext cx="1309609" cy="509076"/>
          </a:xfrm>
          <a:prstGeom prst="roundRect">
            <a:avLst/>
          </a:prstGeom>
          <a:solidFill>
            <a:srgbClr val="C0504D">
              <a:alpha val="91000"/>
            </a:srgb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Cable operators</a:t>
            </a:r>
          </a:p>
          <a:p>
            <a:pPr algn="ctr"/>
            <a:r>
              <a:rPr lang="en-US" sz="1200" b="1" dirty="0" smtClean="0">
                <a:latin typeface="Arial Narrow"/>
                <a:cs typeface="Arial Narrow"/>
              </a:rPr>
              <a:t>(STB)</a:t>
            </a:r>
            <a:endParaRPr lang="en-US" sz="1200" b="1" dirty="0">
              <a:latin typeface="Arial Narrow"/>
              <a:cs typeface="Arial Narrow"/>
            </a:endParaRPr>
          </a:p>
        </p:txBody>
      </p:sp>
      <p:sp>
        <p:nvSpPr>
          <p:cNvPr id="22" name="Rectangle 21"/>
          <p:cNvSpPr/>
          <p:nvPr/>
        </p:nvSpPr>
        <p:spPr>
          <a:xfrm>
            <a:off x="10028" y="0"/>
            <a:ext cx="90805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387699" y="703262"/>
            <a:ext cx="2702829" cy="498447"/>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2400" b="1" dirty="0" smtClean="0">
                <a:solidFill>
                  <a:schemeClr val="tx1"/>
                </a:solidFill>
              </a:rPr>
              <a:t>Birth of CATV 1948</a:t>
            </a:r>
          </a:p>
        </p:txBody>
      </p:sp>
      <p:sp>
        <p:nvSpPr>
          <p:cNvPr id="3" name="Slide Number Placeholder 2"/>
          <p:cNvSpPr>
            <a:spLocks noGrp="1"/>
          </p:cNvSpPr>
          <p:nvPr>
            <p:ph type="sldNum" sz="quarter" idx="12"/>
          </p:nvPr>
        </p:nvSpPr>
        <p:spPr/>
        <p:txBody>
          <a:bodyPr/>
          <a:lstStyle/>
          <a:p>
            <a:fld id="{D27BE268-1D0F-8949-BA01-807117CB7E1F}"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7"/>
            <a:ext cx="1468978"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13" name="Rounded Rectangle 12"/>
          <p:cNvSpPr/>
          <p:nvPr/>
        </p:nvSpPr>
        <p:spPr>
          <a:xfrm>
            <a:off x="3308976" y="1972433"/>
            <a:ext cx="1305932" cy="754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t>
            </a:r>
          </a:p>
          <a:p>
            <a:pPr algn="ctr"/>
            <a:r>
              <a:rPr lang="en-US" sz="1200" b="1" dirty="0" smtClean="0">
                <a:latin typeface="Arial Narrow"/>
                <a:cs typeface="Arial Narrow"/>
              </a:rPr>
              <a:t>(</a:t>
            </a:r>
            <a:r>
              <a:rPr lang="en-US" sz="1200" b="1" dirty="0" err="1" smtClean="0">
                <a:latin typeface="Arial Narrow"/>
                <a:cs typeface="Arial Narrow"/>
              </a:rPr>
              <a:t>Lic</a:t>
            </a:r>
            <a:r>
              <a:rPr lang="en-US" sz="1200" b="1" dirty="0" smtClean="0">
                <a:latin typeface="Arial Narrow"/>
                <a:cs typeface="Arial Narrow"/>
              </a:rPr>
              <a:t>. Spectrum)</a:t>
            </a:r>
          </a:p>
        </p:txBody>
      </p:sp>
      <p:sp>
        <p:nvSpPr>
          <p:cNvPr id="17" name="Rounded Rectangle 16"/>
          <p:cNvSpPr/>
          <p:nvPr/>
        </p:nvSpPr>
        <p:spPr>
          <a:xfrm>
            <a:off x="4844356" y="1972433"/>
            <a:ext cx="1305932" cy="754037"/>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CE manufacturers</a:t>
            </a:r>
          </a:p>
          <a:p>
            <a:pPr algn="ctr"/>
            <a:r>
              <a:rPr lang="en-US" sz="1200" b="1" dirty="0" smtClean="0">
                <a:latin typeface="Arial Narrow"/>
                <a:cs typeface="Arial Narrow"/>
              </a:rPr>
              <a:t>(TV sets + antennas)</a:t>
            </a:r>
          </a:p>
        </p:txBody>
      </p:sp>
      <p:sp>
        <p:nvSpPr>
          <p:cNvPr id="28" name="Rounded Rectangle 27"/>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RECEPTION/PLAYBACK</a:t>
            </a:r>
            <a:endParaRPr lang="en-US" sz="1400" b="1" dirty="0">
              <a:solidFill>
                <a:schemeClr val="tx1"/>
              </a:solidFill>
              <a:cs typeface="Avenir Book"/>
            </a:endParaRPr>
          </a:p>
        </p:txBody>
      </p:sp>
      <p:sp>
        <p:nvSpPr>
          <p:cNvPr id="29" name="Rounded Rectangle 28"/>
          <p:cNvSpPr/>
          <p:nvPr/>
        </p:nvSpPr>
        <p:spPr>
          <a:xfrm>
            <a:off x="1591722" y="999067"/>
            <a:ext cx="1468978" cy="881137"/>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cs typeface="Avenir Book"/>
              </a:rPr>
              <a:t>B2C DISTRIBUTION (programming: aggregating shows into channels)</a:t>
            </a:r>
            <a:endParaRPr lang="en-US" sz="1200" b="1" dirty="0">
              <a:solidFill>
                <a:schemeClr val="tx1"/>
              </a:solidFill>
              <a:cs typeface="Avenir Book"/>
            </a:endParaRPr>
          </a:p>
        </p:txBody>
      </p:sp>
      <p:sp>
        <p:nvSpPr>
          <p:cNvPr id="30" name="Rounded Rectangle 29"/>
          <p:cNvSpPr/>
          <p:nvPr/>
        </p:nvSpPr>
        <p:spPr>
          <a:xfrm>
            <a:off x="330897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cs typeface="Avenir Book"/>
              </a:rPr>
              <a:t>DELIVERY/TRANSMISSION</a:t>
            </a:r>
          </a:p>
        </p:txBody>
      </p:sp>
      <p:sp>
        <p:nvSpPr>
          <p:cNvPr id="31" name="Rounded Rectangle 30"/>
          <p:cNvSpPr/>
          <p:nvPr/>
        </p:nvSpPr>
        <p:spPr>
          <a:xfrm>
            <a:off x="63500" y="1201709"/>
            <a:ext cx="13694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cs typeface="Avenir Book"/>
              </a:rPr>
              <a:t>CREATION/PRODUCTION</a:t>
            </a:r>
          </a:p>
          <a:p>
            <a:pPr algn="ctr"/>
            <a:r>
              <a:rPr lang="en-US" sz="1400" b="1" dirty="0" smtClean="0">
                <a:solidFill>
                  <a:schemeClr val="tx1"/>
                </a:solidFill>
                <a:cs typeface="Avenir Book"/>
              </a:rPr>
              <a:t>(Shows)</a:t>
            </a:r>
            <a:endParaRPr lang="en-US" sz="1400" b="1" dirty="0">
              <a:solidFill>
                <a:schemeClr val="tx1"/>
              </a:solidFill>
              <a:cs typeface="Avenir Book"/>
            </a:endParaRPr>
          </a:p>
        </p:txBody>
      </p:sp>
      <p:sp>
        <p:nvSpPr>
          <p:cNvPr id="33" name="Rounded Rectangle 32"/>
          <p:cNvSpPr/>
          <p:nvPr/>
        </p:nvSpPr>
        <p:spPr>
          <a:xfrm>
            <a:off x="63500" y="1939438"/>
            <a:ext cx="1394832" cy="787033"/>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Broadcast networks (ABC, CBS, NBC, Fox) </a:t>
            </a:r>
            <a:endParaRPr lang="en-US" sz="1200" b="1" dirty="0">
              <a:latin typeface="Arial Narrow"/>
              <a:cs typeface="Arial Narrow"/>
            </a:endParaRPr>
          </a:p>
        </p:txBody>
      </p:sp>
      <p:sp>
        <p:nvSpPr>
          <p:cNvPr id="14" name="Rounded Rectangle 13"/>
          <p:cNvSpPr/>
          <p:nvPr/>
        </p:nvSpPr>
        <p:spPr>
          <a:xfrm>
            <a:off x="127000" y="28575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Film studios</a:t>
            </a:r>
            <a:endParaRPr lang="en-US" sz="1200" b="1" dirty="0">
              <a:latin typeface="Arial Narrow"/>
              <a:cs typeface="Arial Narrow"/>
            </a:endParaRPr>
          </a:p>
        </p:txBody>
      </p:sp>
      <p:sp>
        <p:nvSpPr>
          <p:cNvPr id="15" name="Rounded Rectangle 14"/>
          <p:cNvSpPr/>
          <p:nvPr/>
        </p:nvSpPr>
        <p:spPr>
          <a:xfrm>
            <a:off x="127000" y="3441700"/>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Independent TV producers</a:t>
            </a:r>
            <a:endParaRPr lang="en-US" sz="1200" b="1" dirty="0">
              <a:latin typeface="Arial Narrow"/>
              <a:cs typeface="Arial Narrow"/>
            </a:endParaRPr>
          </a:p>
        </p:txBody>
      </p:sp>
      <p:sp>
        <p:nvSpPr>
          <p:cNvPr id="20" name="Rounded Rectangle 19"/>
          <p:cNvSpPr/>
          <p:nvPr/>
        </p:nvSpPr>
        <p:spPr>
          <a:xfrm>
            <a:off x="3308976" y="2932624"/>
            <a:ext cx="1305932" cy="512892"/>
          </a:xfrm>
          <a:prstGeom prst="roundRect">
            <a:avLst/>
          </a:prstGeom>
          <a:solidFill>
            <a:srgbClr val="C0504D">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Cable operators</a:t>
            </a:r>
          </a:p>
        </p:txBody>
      </p:sp>
      <p:sp>
        <p:nvSpPr>
          <p:cNvPr id="22" name="Rounded Rectangle 21"/>
          <p:cNvSpPr/>
          <p:nvPr/>
        </p:nvSpPr>
        <p:spPr>
          <a:xfrm>
            <a:off x="1743223" y="2932624"/>
            <a:ext cx="1305932" cy="512892"/>
          </a:xfrm>
          <a:prstGeom prst="roundRect">
            <a:avLst/>
          </a:prstGeom>
          <a:solidFill>
            <a:srgbClr val="C0504D">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Cable operators</a:t>
            </a:r>
          </a:p>
        </p:txBody>
      </p:sp>
      <p:sp>
        <p:nvSpPr>
          <p:cNvPr id="23" name="TextBox 22"/>
          <p:cNvSpPr txBox="1"/>
          <p:nvPr/>
        </p:nvSpPr>
        <p:spPr>
          <a:xfrm>
            <a:off x="63500" y="4128969"/>
            <a:ext cx="9027028" cy="2308324"/>
          </a:xfrm>
          <a:prstGeom prst="rect">
            <a:avLst/>
          </a:prstGeom>
          <a:noFill/>
        </p:spPr>
        <p:txBody>
          <a:bodyPr wrap="square" rtlCol="0">
            <a:spAutoFit/>
          </a:bodyPr>
          <a:lstStyle/>
          <a:p>
            <a:pPr marL="114300" indent="-114300">
              <a:buFont typeface="Arial"/>
              <a:buChar char="•"/>
            </a:pPr>
            <a:r>
              <a:rPr lang="en-US" sz="2400" b="1" dirty="0" smtClean="0">
                <a:solidFill>
                  <a:srgbClr val="800000"/>
                </a:solidFill>
                <a:latin typeface="Arial"/>
                <a:cs typeface="Arial"/>
              </a:rPr>
              <a:t>Cable starts to distribute movies and import distant signals from out-of-market broadcasters (via satellite) </a:t>
            </a:r>
          </a:p>
          <a:p>
            <a:pPr marL="114300" indent="-114300">
              <a:buFont typeface="Arial"/>
              <a:buChar char="•"/>
            </a:pPr>
            <a:r>
              <a:rPr lang="en-US" sz="2400" b="1" dirty="0" smtClean="0">
                <a:solidFill>
                  <a:srgbClr val="800000"/>
                </a:solidFill>
                <a:latin typeface="Arial"/>
                <a:cs typeface="Arial"/>
              </a:rPr>
              <a:t>Functions like a broadcast network, aggregating </a:t>
            </a:r>
            <a:r>
              <a:rPr lang="en-US" sz="2400" b="1" dirty="0">
                <a:solidFill>
                  <a:srgbClr val="800000"/>
                </a:solidFill>
                <a:latin typeface="Arial"/>
                <a:cs typeface="Arial"/>
              </a:rPr>
              <a:t>broadcast shows </a:t>
            </a:r>
            <a:r>
              <a:rPr lang="en-US" sz="2400" b="1" dirty="0" smtClean="0">
                <a:solidFill>
                  <a:srgbClr val="800000"/>
                </a:solidFill>
                <a:latin typeface="Arial"/>
                <a:cs typeface="Arial"/>
              </a:rPr>
              <a:t>(e.g., sports and movies)</a:t>
            </a:r>
          </a:p>
          <a:p>
            <a:pPr marL="114300" indent="-114300">
              <a:buFont typeface="Arial"/>
              <a:buChar char="•"/>
            </a:pPr>
            <a:r>
              <a:rPr lang="en-US" sz="2400" b="1" dirty="0" smtClean="0">
                <a:solidFill>
                  <a:srgbClr val="800000"/>
                </a:solidFill>
                <a:latin typeface="Arial"/>
                <a:cs typeface="Arial"/>
              </a:rPr>
              <a:t>Cable companies start to compete with local stations, who seek protection through PROGRAM RESTRICTIONS</a:t>
            </a:r>
          </a:p>
        </p:txBody>
      </p:sp>
      <p:cxnSp>
        <p:nvCxnSpPr>
          <p:cNvPr id="24" name="Straight Arrow Connector 23"/>
          <p:cNvCxnSpPr/>
          <p:nvPr/>
        </p:nvCxnSpPr>
        <p:spPr>
          <a:xfrm rot="16200000" flipV="1">
            <a:off x="2240318" y="3687889"/>
            <a:ext cx="361455" cy="4"/>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5" name="Title 76"/>
          <p:cNvSpPr txBox="1">
            <a:spLocks/>
          </p:cNvSpPr>
          <p:nvPr/>
        </p:nvSpPr>
        <p:spPr>
          <a:xfrm>
            <a:off x="-1" y="0"/>
            <a:ext cx="8774545" cy="889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Arial"/>
                <a:ea typeface="+mj-ea"/>
                <a:cs typeface="Arial"/>
              </a:rPr>
              <a:t>Cable starts</a:t>
            </a:r>
            <a:r>
              <a:rPr kumimoji="0" lang="en-US" sz="2400" b="1" u="none" strike="noStrike" kern="1200" cap="none" spc="0" normalizeH="0" noProof="0" dirty="0" smtClean="0">
                <a:ln>
                  <a:noFill/>
                </a:ln>
                <a:solidFill>
                  <a:schemeClr val="tx1"/>
                </a:solidFill>
                <a:effectLst/>
                <a:uLnTx/>
                <a:uFillTx/>
                <a:latin typeface="Arial"/>
                <a:ea typeface="+mj-ea"/>
                <a:cs typeface="Arial"/>
              </a:rPr>
              <a:t> to DISTRIBUTE </a:t>
            </a:r>
            <a:r>
              <a:rPr lang="en-US" sz="2400" b="1" dirty="0" smtClean="0">
                <a:latin typeface="Arial"/>
                <a:ea typeface="+mj-ea"/>
                <a:cs typeface="Arial"/>
              </a:rPr>
              <a:t>content,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dirty="0" smtClean="0">
                <a:solidFill>
                  <a:srgbClr val="FF0000"/>
                </a:solidFill>
                <a:latin typeface="Arial"/>
                <a:ea typeface="+mj-ea"/>
                <a:cs typeface="Arial"/>
              </a:rPr>
              <a:t>	competes with Broadcasters</a:t>
            </a:r>
          </a:p>
        </p:txBody>
      </p:sp>
      <p:sp>
        <p:nvSpPr>
          <p:cNvPr id="27" name="Rounded Rectangle 26"/>
          <p:cNvSpPr/>
          <p:nvPr/>
        </p:nvSpPr>
        <p:spPr>
          <a:xfrm>
            <a:off x="4844356" y="2932624"/>
            <a:ext cx="1309609" cy="509076"/>
          </a:xfrm>
          <a:prstGeom prst="roundRect">
            <a:avLst/>
          </a:prstGeom>
          <a:solidFill>
            <a:srgbClr val="C0504D">
              <a:alpha val="91000"/>
            </a:srgb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Arial Narrow"/>
                <a:cs typeface="Arial Narrow"/>
              </a:rPr>
              <a:t>Cable operators</a:t>
            </a:r>
          </a:p>
          <a:p>
            <a:pPr algn="ctr"/>
            <a:r>
              <a:rPr lang="en-US" sz="1200" b="1" dirty="0" smtClean="0">
                <a:latin typeface="Arial Narrow"/>
                <a:cs typeface="Arial Narrow"/>
              </a:rPr>
              <a:t>(STB)</a:t>
            </a:r>
            <a:endParaRPr lang="en-US" sz="1200" b="1" dirty="0">
              <a:latin typeface="Arial Narrow"/>
              <a:cs typeface="Arial Narrow"/>
            </a:endParaRPr>
          </a:p>
        </p:txBody>
      </p:sp>
      <p:sp>
        <p:nvSpPr>
          <p:cNvPr id="18" name="Rectangle 17"/>
          <p:cNvSpPr/>
          <p:nvPr/>
        </p:nvSpPr>
        <p:spPr>
          <a:xfrm>
            <a:off x="10028" y="0"/>
            <a:ext cx="90805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87699" y="76201"/>
            <a:ext cx="2702829" cy="2201332"/>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1600" b="1" dirty="0" smtClean="0">
                <a:solidFill>
                  <a:srgbClr val="000000"/>
                </a:solidFill>
              </a:rPr>
              <a:t>1953 microwave relay systems bring distant broadcast signals</a:t>
            </a:r>
          </a:p>
          <a:p>
            <a:pPr marL="114300" indent="-114300">
              <a:buFont typeface="Arial"/>
              <a:buChar char="•"/>
            </a:pPr>
            <a:endParaRPr lang="en-US" sz="1600" b="1" dirty="0" smtClean="0">
              <a:solidFill>
                <a:srgbClr val="000000"/>
              </a:solidFill>
            </a:endParaRPr>
          </a:p>
          <a:p>
            <a:pPr marL="114300" indent="-114300">
              <a:buFont typeface="Arial"/>
              <a:buChar char="•"/>
            </a:pPr>
            <a:r>
              <a:rPr lang="en-US" sz="1600" b="1" dirty="0" smtClean="0">
                <a:solidFill>
                  <a:srgbClr val="000000"/>
                </a:solidFill>
              </a:rPr>
              <a:t>1966 microwave technology brings additional broadcast signals</a:t>
            </a:r>
          </a:p>
          <a:p>
            <a:pPr>
              <a:buFont typeface="Arial"/>
              <a:buChar char="•"/>
            </a:pPr>
            <a:endParaRPr lang="en-US" sz="1600" b="1" dirty="0">
              <a:solidFill>
                <a:srgbClr val="000000"/>
              </a:solidFill>
            </a:endParaRPr>
          </a:p>
        </p:txBody>
      </p:sp>
      <p:sp>
        <p:nvSpPr>
          <p:cNvPr id="2" name="Slide Number Placeholder 1"/>
          <p:cNvSpPr>
            <a:spLocks noGrp="1"/>
          </p:cNvSpPr>
          <p:nvPr>
            <p:ph type="sldNum" sz="quarter" idx="12"/>
          </p:nvPr>
        </p:nvSpPr>
        <p:spPr/>
        <p:txBody>
          <a:bodyPr/>
          <a:lstStyle/>
          <a:p>
            <a:fld id="{D27BE268-1D0F-8949-BA01-807117CB7E1F}"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8"/>
            <a:ext cx="1468978" cy="595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3" name="Rounded Rectangle 12"/>
          <p:cNvSpPr/>
          <p:nvPr/>
        </p:nvSpPr>
        <p:spPr>
          <a:xfrm>
            <a:off x="4844356" y="1972434"/>
            <a:ext cx="1305932" cy="512892"/>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t>
            </a:r>
          </a:p>
          <a:p>
            <a:pPr algn="ctr"/>
            <a:r>
              <a:rPr lang="en-US" sz="1100" dirty="0" smtClean="0">
                <a:latin typeface="Arial Narrow"/>
                <a:cs typeface="Arial Narrow"/>
              </a:rPr>
              <a:t>(</a:t>
            </a:r>
            <a:r>
              <a:rPr lang="en-US" sz="1100" dirty="0" err="1" smtClean="0">
                <a:latin typeface="Arial Narrow"/>
                <a:cs typeface="Arial Narrow"/>
              </a:rPr>
              <a:t>Lic</a:t>
            </a:r>
            <a:r>
              <a:rPr lang="en-US" sz="1100" dirty="0" smtClean="0">
                <a:latin typeface="Arial Narrow"/>
                <a:cs typeface="Arial Narrow"/>
              </a:rPr>
              <a:t>. Spectrum)</a:t>
            </a:r>
          </a:p>
        </p:txBody>
      </p:sp>
      <p:sp>
        <p:nvSpPr>
          <p:cNvPr id="17" name="Rounded Rectangle 16"/>
          <p:cNvSpPr/>
          <p:nvPr/>
        </p:nvSpPr>
        <p:spPr>
          <a:xfrm>
            <a:off x="7685668" y="1972434"/>
            <a:ext cx="1305932" cy="376206"/>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TV sets + antenna</a:t>
            </a:r>
          </a:p>
          <a:p>
            <a:pPr algn="ctr"/>
            <a:r>
              <a:rPr lang="en-US" sz="1100" dirty="0" smtClean="0">
                <a:latin typeface="Arial Narrow"/>
                <a:cs typeface="Arial Narrow"/>
              </a:rPr>
              <a:t>(+ cable CAS)</a:t>
            </a:r>
          </a:p>
        </p:txBody>
      </p:sp>
      <p:sp>
        <p:nvSpPr>
          <p:cNvPr id="28" name="Rounded Rectangle 27"/>
          <p:cNvSpPr/>
          <p:nvPr/>
        </p:nvSpPr>
        <p:spPr>
          <a:xfrm>
            <a:off x="7685668"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RECEPTION/PLAYBACK</a:t>
            </a:r>
            <a:endParaRPr lang="en-US" sz="1100" b="1" dirty="0">
              <a:solidFill>
                <a:schemeClr val="tx1"/>
              </a:solidFill>
              <a:latin typeface="Avenir Book"/>
              <a:cs typeface="Avenir Book"/>
            </a:endParaRPr>
          </a:p>
        </p:txBody>
      </p:sp>
      <p:sp>
        <p:nvSpPr>
          <p:cNvPr id="29" name="Rounded Rectangle 28"/>
          <p:cNvSpPr/>
          <p:nvPr/>
        </p:nvSpPr>
        <p:spPr>
          <a:xfrm>
            <a:off x="1591722" y="1201709"/>
            <a:ext cx="1468978"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B2B DISTRIBUTION (programming: aggregating shows into channels)</a:t>
            </a:r>
            <a:endParaRPr lang="en-US" sz="1050" b="1" dirty="0">
              <a:solidFill>
                <a:schemeClr val="tx1"/>
              </a:solidFill>
              <a:latin typeface="Avenir Book"/>
              <a:cs typeface="Avenir Book"/>
            </a:endParaRPr>
          </a:p>
        </p:txBody>
      </p:sp>
      <p:sp>
        <p:nvSpPr>
          <p:cNvPr id="30" name="Rounded Rectangle 29"/>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DELIVERY/TRANSMISSION</a:t>
            </a:r>
          </a:p>
        </p:txBody>
      </p:sp>
      <p:sp>
        <p:nvSpPr>
          <p:cNvPr id="31" name="Rounded Rectangle 30"/>
          <p:cNvSpPr/>
          <p:nvPr/>
        </p:nvSpPr>
        <p:spPr>
          <a:xfrm>
            <a:off x="127000" y="1201709"/>
            <a:ext cx="13059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CREATION/PRODUCTION</a:t>
            </a:r>
          </a:p>
          <a:p>
            <a:pPr algn="ctr"/>
            <a:r>
              <a:rPr lang="en-US" sz="1100" b="1" dirty="0" smtClean="0">
                <a:solidFill>
                  <a:schemeClr val="tx1"/>
                </a:solidFill>
                <a:latin typeface="Avenir Book"/>
                <a:cs typeface="Avenir Book"/>
              </a:rPr>
              <a:t>(Shows)</a:t>
            </a:r>
            <a:endParaRPr lang="en-US" sz="1100" b="1" dirty="0">
              <a:solidFill>
                <a:schemeClr val="tx1"/>
              </a:solidFill>
              <a:latin typeface="Avenir Book"/>
              <a:cs typeface="Avenir Book"/>
            </a:endParaRPr>
          </a:p>
        </p:txBody>
      </p:sp>
      <p:sp>
        <p:nvSpPr>
          <p:cNvPr id="33" name="Rounded Rectangle 32"/>
          <p:cNvSpPr/>
          <p:nvPr/>
        </p:nvSpPr>
        <p:spPr>
          <a:xfrm>
            <a:off x="127000" y="1939438"/>
            <a:ext cx="1305932" cy="65205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5" name="Title 76"/>
          <p:cNvSpPr txBox="1">
            <a:spLocks/>
          </p:cNvSpPr>
          <p:nvPr/>
        </p:nvSpPr>
        <p:spPr>
          <a:xfrm>
            <a:off x="0" y="0"/>
            <a:ext cx="8372398" cy="5889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Arial"/>
                <a:ea typeface="+mj-ea"/>
                <a:cs typeface="Arial"/>
              </a:rPr>
              <a:t>Cable starts</a:t>
            </a:r>
            <a:r>
              <a:rPr kumimoji="0" lang="en-US" sz="2400" b="1" u="none" strike="noStrike" kern="1200" cap="none" spc="0" normalizeH="0" noProof="0" dirty="0" smtClean="0">
                <a:ln>
                  <a:noFill/>
                </a:ln>
                <a:solidFill>
                  <a:schemeClr val="tx1"/>
                </a:solidFill>
                <a:effectLst/>
                <a:uLnTx/>
                <a:uFillTx/>
                <a:latin typeface="Arial"/>
                <a:ea typeface="+mj-ea"/>
                <a:cs typeface="Arial"/>
              </a:rPr>
              <a:t> to distribute ORIGINAL </a:t>
            </a:r>
            <a:r>
              <a:rPr lang="en-US" sz="2400" b="1" dirty="0" smtClean="0">
                <a:latin typeface="Arial"/>
                <a:ea typeface="+mj-ea"/>
                <a:cs typeface="Arial"/>
              </a:rPr>
              <a:t>CONTENT</a:t>
            </a:r>
          </a:p>
        </p:txBody>
      </p:sp>
      <p:sp>
        <p:nvSpPr>
          <p:cNvPr id="18" name="TextBox 17"/>
          <p:cNvSpPr txBox="1"/>
          <p:nvPr/>
        </p:nvSpPr>
        <p:spPr>
          <a:xfrm>
            <a:off x="3234675" y="3732505"/>
            <a:ext cx="5452125" cy="1815882"/>
          </a:xfrm>
          <a:prstGeom prst="rect">
            <a:avLst/>
          </a:prstGeom>
          <a:noFill/>
        </p:spPr>
        <p:txBody>
          <a:bodyPr wrap="square" rtlCol="0">
            <a:spAutoFit/>
          </a:bodyPr>
          <a:lstStyle/>
          <a:p>
            <a:pPr marL="114300" indent="-114300">
              <a:buFont typeface="Arial"/>
              <a:buChar char="•"/>
            </a:pPr>
            <a:r>
              <a:rPr lang="en-US" sz="1600" b="1" dirty="0" smtClean="0">
                <a:solidFill>
                  <a:srgbClr val="0000FF"/>
                </a:solidFill>
                <a:latin typeface="Arial"/>
                <a:cs typeface="Arial"/>
              </a:rPr>
              <a:t>Multichannel Video Programming Distributor (MVPD) model adds a new intermediary layer to the value chain</a:t>
            </a:r>
          </a:p>
          <a:p>
            <a:pPr marL="114300" indent="-114300">
              <a:buFont typeface="Arial"/>
              <a:buChar char="•"/>
            </a:pPr>
            <a:r>
              <a:rPr lang="en-US" sz="1600" b="1" dirty="0" smtClean="0">
                <a:solidFill>
                  <a:srgbClr val="0000FF"/>
                </a:solidFill>
                <a:latin typeface="Arial"/>
                <a:cs typeface="Arial"/>
              </a:rPr>
              <a:t>TV is now a “paid” service, and viewers purchase bundles of multiple channels </a:t>
            </a:r>
          </a:p>
          <a:p>
            <a:pPr marL="114300" indent="-114300">
              <a:buFont typeface="Arial"/>
              <a:buChar char="•"/>
            </a:pPr>
            <a:r>
              <a:rPr lang="en-US" sz="1600" b="1" dirty="0" smtClean="0">
                <a:solidFill>
                  <a:srgbClr val="0000FF"/>
                </a:solidFill>
                <a:latin typeface="Arial"/>
                <a:cs typeface="Arial"/>
              </a:rPr>
              <a:t>Traditional broadcast programming is now separated from the delivery network</a:t>
            </a:r>
          </a:p>
        </p:txBody>
      </p:sp>
      <p:cxnSp>
        <p:nvCxnSpPr>
          <p:cNvPr id="21" name="Straight Arrow Connector 20"/>
          <p:cNvCxnSpPr/>
          <p:nvPr/>
        </p:nvCxnSpPr>
        <p:spPr>
          <a:xfrm rot="16200000" flipV="1">
            <a:off x="3883271" y="3622330"/>
            <a:ext cx="361455" cy="4"/>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3225440" y="2834855"/>
            <a:ext cx="1305932" cy="512892"/>
          </a:xfrm>
          <a:prstGeom prst="roundRect">
            <a:avLst/>
          </a:prstGeom>
          <a:solidFill>
            <a:schemeClr val="accent2">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24" name="Rounded Rectangle 23"/>
          <p:cNvSpPr/>
          <p:nvPr/>
        </p:nvSpPr>
        <p:spPr>
          <a:xfrm>
            <a:off x="1624056" y="2736878"/>
            <a:ext cx="1456782" cy="687084"/>
          </a:xfrm>
          <a:prstGeom prst="roundRect">
            <a:avLst/>
          </a:prstGeom>
          <a:solidFill>
            <a:schemeClr val="accent2">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25" name="Rounded Rectangle 24"/>
          <p:cNvSpPr/>
          <p:nvPr/>
        </p:nvSpPr>
        <p:spPr>
          <a:xfrm>
            <a:off x="1624056" y="3556091"/>
            <a:ext cx="1456782" cy="687084"/>
          </a:xfrm>
          <a:prstGeom prst="roundRect">
            <a:avLst/>
          </a:prstGeom>
          <a:solidFill>
            <a:schemeClr val="accent2">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2" name="TextBox 31"/>
          <p:cNvSpPr txBox="1"/>
          <p:nvPr/>
        </p:nvSpPr>
        <p:spPr>
          <a:xfrm>
            <a:off x="1531706" y="5398036"/>
            <a:ext cx="7456217" cy="1323439"/>
          </a:xfrm>
          <a:prstGeom prst="rect">
            <a:avLst/>
          </a:prstGeom>
          <a:noFill/>
        </p:spPr>
        <p:txBody>
          <a:bodyPr wrap="square" rtlCol="0">
            <a:spAutoFit/>
          </a:bodyPr>
          <a:lstStyle/>
          <a:p>
            <a:pPr marL="177800" indent="-177800">
              <a:buFont typeface="Arial"/>
              <a:buChar char="•"/>
            </a:pPr>
            <a:r>
              <a:rPr lang="en-US" sz="2000" b="1" dirty="0" err="1" smtClean="0">
                <a:solidFill>
                  <a:srgbClr val="800000"/>
                </a:solidFill>
                <a:latin typeface="Arial"/>
                <a:cs typeface="Arial"/>
              </a:rPr>
              <a:t>Cablecos</a:t>
            </a:r>
            <a:r>
              <a:rPr lang="en-US" sz="2000" b="1" dirty="0" smtClean="0">
                <a:solidFill>
                  <a:srgbClr val="800000"/>
                </a:solidFill>
                <a:latin typeface="Arial"/>
                <a:cs typeface="Arial"/>
              </a:rPr>
              <a:t> invest in (own) new programming networks: </a:t>
            </a:r>
          </a:p>
          <a:p>
            <a:pPr lvl="1"/>
            <a:r>
              <a:rPr lang="en-US" sz="2000" b="1" dirty="0" smtClean="0">
                <a:solidFill>
                  <a:srgbClr val="800000"/>
                </a:solidFill>
                <a:latin typeface="Arial"/>
                <a:cs typeface="Arial"/>
              </a:rPr>
              <a:t>“cable-affiliated networks”</a:t>
            </a:r>
          </a:p>
          <a:p>
            <a:pPr marL="177800" indent="-177800">
              <a:buFont typeface="Arial"/>
              <a:buChar char="•"/>
            </a:pPr>
            <a:r>
              <a:rPr lang="en-US" sz="2000" b="1" dirty="0" smtClean="0">
                <a:solidFill>
                  <a:srgbClr val="800000"/>
                </a:solidFill>
                <a:latin typeface="Arial"/>
                <a:cs typeface="Arial"/>
              </a:rPr>
              <a:t>Other, “independent” “pay TV” networks emerge (like HBO)</a:t>
            </a:r>
          </a:p>
        </p:txBody>
      </p:sp>
      <p:cxnSp>
        <p:nvCxnSpPr>
          <p:cNvPr id="34" name="Straight Arrow Connector 33"/>
          <p:cNvCxnSpPr/>
          <p:nvPr/>
        </p:nvCxnSpPr>
        <p:spPr>
          <a:xfrm flipV="1">
            <a:off x="2102556" y="4315147"/>
            <a:ext cx="392981" cy="1082889"/>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136602" y="2745824"/>
            <a:ext cx="1309609" cy="687084"/>
          </a:xfrm>
          <a:prstGeom prst="roundRect">
            <a:avLst/>
          </a:prstGeom>
          <a:solidFill>
            <a:schemeClr val="accent2">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36" name="Rounded Rectangle 35"/>
          <p:cNvSpPr/>
          <p:nvPr/>
        </p:nvSpPr>
        <p:spPr>
          <a:xfrm>
            <a:off x="136602" y="3565037"/>
            <a:ext cx="1309609" cy="687084"/>
          </a:xfrm>
          <a:prstGeom prst="roundRect">
            <a:avLst/>
          </a:prstGeom>
          <a:solidFill>
            <a:schemeClr val="accent2">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8" name="Rounded Rectangle 37"/>
          <p:cNvSpPr/>
          <p:nvPr/>
        </p:nvSpPr>
        <p:spPr>
          <a:xfrm>
            <a:off x="4844356" y="2834855"/>
            <a:ext cx="1305932" cy="512892"/>
          </a:xfrm>
          <a:prstGeom prst="roundRect">
            <a:avLst/>
          </a:prstGeom>
          <a:solidFill>
            <a:schemeClr val="accent2">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42" name="Rounded Rectangle 41"/>
          <p:cNvSpPr/>
          <p:nvPr/>
        </p:nvSpPr>
        <p:spPr>
          <a:xfrm>
            <a:off x="7678314" y="2452423"/>
            <a:ext cx="1309609" cy="434402"/>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STBs</a:t>
            </a:r>
            <a:r>
              <a:rPr lang="en-US" sz="1100" dirty="0" smtClean="0">
                <a:latin typeface="Arial Narrow"/>
                <a:cs typeface="Arial Narrow"/>
              </a:rPr>
              <a:t>)</a:t>
            </a:r>
            <a:endParaRPr lang="en-US" sz="1100" dirty="0">
              <a:latin typeface="Arial Narrow"/>
              <a:cs typeface="Arial Narrow"/>
            </a:endParaRPr>
          </a:p>
        </p:txBody>
      </p:sp>
      <p:sp>
        <p:nvSpPr>
          <p:cNvPr id="40" name="Rounded Rectangle 39"/>
          <p:cNvSpPr/>
          <p:nvPr/>
        </p:nvSpPr>
        <p:spPr>
          <a:xfrm>
            <a:off x="3234675" y="1013508"/>
            <a:ext cx="1305932" cy="678495"/>
          </a:xfrm>
          <a:prstGeom prst="roundRect">
            <a:avLst/>
          </a:prstGeom>
          <a:solidFill>
            <a:srgbClr val="E46C0A"/>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B2C DISTRIBUTION</a:t>
            </a:r>
          </a:p>
          <a:p>
            <a:pPr algn="ctr"/>
            <a:r>
              <a:rPr lang="en-US" sz="1100" b="1" dirty="0" smtClean="0">
                <a:solidFill>
                  <a:schemeClr val="tx1"/>
                </a:solidFill>
                <a:latin typeface="Avenir Book"/>
                <a:cs typeface="Avenir Book"/>
              </a:rPr>
              <a:t>(aggregation of channels)</a:t>
            </a:r>
          </a:p>
        </p:txBody>
      </p:sp>
      <p:sp>
        <p:nvSpPr>
          <p:cNvPr id="41" name="Down Arrow 40"/>
          <p:cNvSpPr/>
          <p:nvPr/>
        </p:nvSpPr>
        <p:spPr>
          <a:xfrm>
            <a:off x="3659910" y="588962"/>
            <a:ext cx="519541" cy="409945"/>
          </a:xfrm>
          <a:prstGeom prst="downArrow">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7364416" y="2964872"/>
            <a:ext cx="1623507" cy="769441"/>
          </a:xfrm>
          <a:prstGeom prst="rect">
            <a:avLst/>
          </a:prstGeom>
          <a:noFill/>
        </p:spPr>
        <p:txBody>
          <a:bodyPr wrap="square" rtlCol="0">
            <a:spAutoFit/>
          </a:bodyPr>
          <a:lstStyle/>
          <a:p>
            <a:pPr marL="114300" indent="-114300">
              <a:buFont typeface="Arial"/>
              <a:buChar char="•"/>
            </a:pPr>
            <a:r>
              <a:rPr lang="en-US" sz="1100" b="1" dirty="0" smtClean="0">
                <a:solidFill>
                  <a:srgbClr val="800000"/>
                </a:solidFill>
                <a:latin typeface="Arial"/>
                <a:cs typeface="Arial"/>
              </a:rPr>
              <a:t>Cable ready TVs become available (conditional access system embedded)</a:t>
            </a:r>
          </a:p>
        </p:txBody>
      </p:sp>
      <p:sp>
        <p:nvSpPr>
          <p:cNvPr id="46" name="Rounded Rectangle 45"/>
          <p:cNvSpPr/>
          <p:nvPr/>
        </p:nvSpPr>
        <p:spPr>
          <a:xfrm>
            <a:off x="127000" y="4488784"/>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Film studios</a:t>
            </a:r>
            <a:endParaRPr lang="en-US" sz="1100" dirty="0">
              <a:latin typeface="Arial Narrow"/>
              <a:cs typeface="Arial Narrow"/>
            </a:endParaRPr>
          </a:p>
        </p:txBody>
      </p:sp>
      <p:sp>
        <p:nvSpPr>
          <p:cNvPr id="47" name="Rounded Rectangle 46"/>
          <p:cNvSpPr/>
          <p:nvPr/>
        </p:nvSpPr>
        <p:spPr>
          <a:xfrm>
            <a:off x="127000" y="5072984"/>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Independent TV producers</a:t>
            </a:r>
            <a:endParaRPr lang="en-US" sz="1100" dirty="0">
              <a:latin typeface="Arial Narrow"/>
              <a:cs typeface="Arial Narrow"/>
            </a:endParaRPr>
          </a:p>
        </p:txBody>
      </p:sp>
      <p:sp>
        <p:nvSpPr>
          <p:cNvPr id="27" name="Rectangle 26"/>
          <p:cNvSpPr/>
          <p:nvPr/>
        </p:nvSpPr>
        <p:spPr>
          <a:xfrm>
            <a:off x="6580127" y="506227"/>
            <a:ext cx="2411473" cy="528364"/>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1400" b="1" dirty="0" smtClean="0">
                <a:solidFill>
                  <a:schemeClr val="tx1"/>
                </a:solidFill>
              </a:rPr>
              <a:t>1972 – HBO is launched </a:t>
            </a:r>
          </a:p>
          <a:p>
            <a:pPr marL="114300" indent="-114300">
              <a:buFont typeface="Arial"/>
              <a:buChar char="•"/>
            </a:pPr>
            <a:r>
              <a:rPr lang="en-US" sz="1400" b="1" dirty="0" smtClean="0">
                <a:solidFill>
                  <a:schemeClr val="tx1"/>
                </a:solidFill>
              </a:rPr>
              <a:t>(the first “pay TV” network)</a:t>
            </a:r>
          </a:p>
        </p:txBody>
      </p:sp>
      <p:sp>
        <p:nvSpPr>
          <p:cNvPr id="2" name="Slide Number Placeholder 1"/>
          <p:cNvSpPr>
            <a:spLocks noGrp="1"/>
          </p:cNvSpPr>
          <p:nvPr>
            <p:ph type="sldNum" sz="quarter" idx="12"/>
          </p:nvPr>
        </p:nvSpPr>
        <p:spPr/>
        <p:txBody>
          <a:bodyPr/>
          <a:lstStyle/>
          <a:p>
            <a:fld id="{D27BE268-1D0F-8949-BA01-807117CB7E1F}"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9D9A5C7C-31AA-9A43-9386-5D9DB10EB028}" type="slidenum">
              <a:rPr lang="en-US" sz="1600" b="0">
                <a:solidFill>
                  <a:srgbClr val="000000"/>
                </a:solidFill>
              </a:rPr>
              <a:pPr/>
              <a:t>2</a:t>
            </a:fld>
            <a:endParaRPr lang="en-US" sz="1400" b="0">
              <a:solidFill>
                <a:srgbClr val="000000"/>
              </a:solidFill>
            </a:endParaRPr>
          </a:p>
        </p:txBody>
      </p:sp>
      <p:sp>
        <p:nvSpPr>
          <p:cNvPr id="24578" name="Rectangle 2"/>
          <p:cNvSpPr>
            <a:spLocks noChangeArrowheads="1"/>
          </p:cNvSpPr>
          <p:nvPr/>
        </p:nvSpPr>
        <p:spPr bwMode="auto">
          <a:xfrm>
            <a:off x="1127606" y="92075"/>
            <a:ext cx="6668154" cy="255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algn="ctr" defTabSz="898525" eaLnBrk="0" fontAlgn="base" hangingPunct="0">
              <a:spcBef>
                <a:spcPct val="0"/>
              </a:spcBef>
              <a:spcAft>
                <a:spcPct val="0"/>
              </a:spcAft>
            </a:pPr>
            <a:r>
              <a:rPr lang="en-US" altLang="zh-CN" sz="3200" b="1" dirty="0" smtClean="0">
                <a:solidFill>
                  <a:srgbClr val="FF0000"/>
                </a:solidFill>
                <a:latin typeface="Helvetica" charset="0"/>
                <a:ea typeface="宋体" charset="0"/>
                <a:cs typeface="宋体" charset="0"/>
              </a:rPr>
              <a:t>Value Chain Dynamics:  </a:t>
            </a:r>
          </a:p>
          <a:p>
            <a:pPr algn="ctr" defTabSz="898525" eaLnBrk="0" fontAlgn="base" hangingPunct="0">
              <a:spcBef>
                <a:spcPct val="0"/>
              </a:spcBef>
              <a:spcAft>
                <a:spcPct val="0"/>
              </a:spcAft>
            </a:pPr>
            <a:r>
              <a:rPr lang="en-US" altLang="zh-CN" sz="3200" b="1" dirty="0" smtClean="0">
                <a:solidFill>
                  <a:srgbClr val="FF0000"/>
                </a:solidFill>
                <a:latin typeface="Helvetica" charset="0"/>
                <a:ea typeface="宋体" charset="0"/>
                <a:cs typeface="宋体" charset="0"/>
              </a:rPr>
              <a:t>A Three </a:t>
            </a:r>
            <a:r>
              <a:rPr lang="en-US" altLang="zh-CN" sz="3200" b="1" dirty="0">
                <a:solidFill>
                  <a:srgbClr val="FF0000"/>
                </a:solidFill>
                <a:latin typeface="Helvetica" charset="0"/>
                <a:ea typeface="宋体" charset="0"/>
                <a:cs typeface="宋体" charset="0"/>
              </a:rPr>
              <a:t>P</a:t>
            </a:r>
            <a:r>
              <a:rPr lang="en-US" altLang="zh-CN" sz="3200" b="1" dirty="0" smtClean="0">
                <a:solidFill>
                  <a:srgbClr val="FF0000"/>
                </a:solidFill>
                <a:latin typeface="Helvetica" charset="0"/>
                <a:ea typeface="宋体" charset="0"/>
                <a:cs typeface="宋体" charset="0"/>
              </a:rPr>
              <a:t>art Drama</a:t>
            </a:r>
          </a:p>
          <a:p>
            <a:pPr algn="ctr" defTabSz="898525" eaLnBrk="0" fontAlgn="base" hangingPunct="0">
              <a:spcBef>
                <a:spcPct val="0"/>
              </a:spcBef>
              <a:spcAft>
                <a:spcPct val="0"/>
              </a:spcAft>
            </a:pPr>
            <a:r>
              <a:rPr lang="en-US" altLang="zh-CN" sz="3200" b="1" i="1" dirty="0" smtClean="0">
                <a:solidFill>
                  <a:srgbClr val="0000FF"/>
                </a:solidFill>
                <a:latin typeface="Helvetica" charset="0"/>
                <a:ea typeface="宋体" charset="0"/>
                <a:cs typeface="宋体" charset="0"/>
              </a:rPr>
              <a:t>Natalie </a:t>
            </a:r>
            <a:r>
              <a:rPr lang="en-US" altLang="zh-CN" sz="3200" b="1" i="1" dirty="0" err="1" smtClean="0">
                <a:solidFill>
                  <a:srgbClr val="0000FF"/>
                </a:solidFill>
                <a:latin typeface="Helvetica" charset="0"/>
                <a:ea typeface="宋体" charset="0"/>
                <a:cs typeface="宋体" charset="0"/>
              </a:rPr>
              <a:t>Klym</a:t>
            </a:r>
            <a:r>
              <a:rPr lang="en-US" altLang="zh-CN" sz="3200" b="1" i="1" dirty="0" smtClean="0">
                <a:solidFill>
                  <a:srgbClr val="0000FF"/>
                </a:solidFill>
                <a:latin typeface="Helvetica" charset="0"/>
                <a:ea typeface="宋体" charset="0"/>
                <a:cs typeface="宋体" charset="0"/>
              </a:rPr>
              <a:t> (CFP Exec. Director</a:t>
            </a:r>
          </a:p>
          <a:p>
            <a:pPr algn="ctr" defTabSz="898525" eaLnBrk="0" fontAlgn="base" hangingPunct="0">
              <a:spcBef>
                <a:spcPct val="0"/>
              </a:spcBef>
              <a:spcAft>
                <a:spcPct val="0"/>
              </a:spcAft>
            </a:pPr>
            <a:r>
              <a:rPr lang="en-US" altLang="zh-CN" sz="3200" b="1" i="1" dirty="0" smtClean="0">
                <a:solidFill>
                  <a:srgbClr val="0000FF"/>
                </a:solidFill>
                <a:latin typeface="Helvetica" charset="0"/>
                <a:ea typeface="宋体" charset="0"/>
                <a:cs typeface="宋体" charset="0"/>
              </a:rPr>
              <a:t>Charlie Fine </a:t>
            </a:r>
            <a:r>
              <a:rPr lang="en-US" altLang="zh-CN" sz="3200" b="1" i="1" dirty="0">
                <a:solidFill>
                  <a:srgbClr val="0000FF"/>
                </a:solidFill>
                <a:latin typeface="Helvetica" charset="0"/>
                <a:ea typeface="宋体" charset="0"/>
                <a:cs typeface="宋体" charset="0"/>
              </a:rPr>
              <a:t>(Sloan &amp; CFP)</a:t>
            </a:r>
          </a:p>
          <a:p>
            <a:pPr algn="ctr" defTabSz="898525" eaLnBrk="0" fontAlgn="base" hangingPunct="0">
              <a:spcBef>
                <a:spcPct val="0"/>
              </a:spcBef>
              <a:spcAft>
                <a:spcPct val="0"/>
              </a:spcAft>
            </a:pPr>
            <a:endParaRPr lang="en-US" altLang="zh-CN" sz="3200" b="1" i="1" dirty="0">
              <a:solidFill>
                <a:srgbClr val="FF0000"/>
              </a:solidFill>
              <a:latin typeface="Palatino" charset="0"/>
              <a:ea typeface="宋体" charset="0"/>
              <a:cs typeface="宋体" charset="0"/>
            </a:endParaRPr>
          </a:p>
        </p:txBody>
      </p:sp>
      <p:sp>
        <p:nvSpPr>
          <p:cNvPr id="24579" name="Rectangle 3"/>
          <p:cNvSpPr>
            <a:spLocks noChangeArrowheads="1"/>
          </p:cNvSpPr>
          <p:nvPr/>
        </p:nvSpPr>
        <p:spPr bwMode="auto">
          <a:xfrm>
            <a:off x="508730" y="2501900"/>
            <a:ext cx="8031420" cy="38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marL="514350" indent="-514350" defTabSz="898525" eaLnBrk="0" fontAlgn="base" hangingPunct="0">
              <a:spcBef>
                <a:spcPct val="0"/>
              </a:spcBef>
              <a:spcAft>
                <a:spcPct val="0"/>
              </a:spcAft>
              <a:buAutoNum type="arabicPeriod"/>
            </a:pPr>
            <a:r>
              <a:rPr lang="en-US" altLang="zh-CN" sz="2400" b="1" dirty="0" smtClean="0">
                <a:solidFill>
                  <a:srgbClr val="000000"/>
                </a:solidFill>
                <a:latin typeface="Helvetica" charset="0"/>
                <a:ea typeface="宋体" charset="0"/>
                <a:cs typeface="宋体" charset="0"/>
              </a:rPr>
              <a:t>The New Normal:  </a:t>
            </a:r>
          </a:p>
          <a:p>
            <a:pPr defTabSz="898525" eaLnBrk="0" fontAlgn="base" hangingPunct="0">
              <a:spcBef>
                <a:spcPct val="0"/>
              </a:spcBef>
              <a:spcAft>
                <a:spcPct val="0"/>
              </a:spcAft>
            </a:pPr>
            <a:r>
              <a:rPr lang="en-US" altLang="zh-CN" sz="2400" b="1" dirty="0">
                <a:solidFill>
                  <a:srgbClr val="000000"/>
                </a:solidFill>
                <a:latin typeface="Helvetica" charset="0"/>
                <a:ea typeface="宋体" charset="0"/>
                <a:cs typeface="宋体" charset="0"/>
              </a:rPr>
              <a:t>	</a:t>
            </a:r>
            <a:r>
              <a:rPr lang="en-US" altLang="zh-CN" sz="2400" b="1" dirty="0" smtClean="0">
                <a:solidFill>
                  <a:srgbClr val="000000"/>
                </a:solidFill>
                <a:latin typeface="Helvetica" charset="0"/>
                <a:ea typeface="宋体" charset="0"/>
                <a:cs typeface="宋体" charset="0"/>
              </a:rPr>
              <a:t>Value Chain Oscillation &amp;Temporary Advantage</a:t>
            </a:r>
          </a:p>
          <a:p>
            <a:pPr defTabSz="898525" eaLnBrk="0" fontAlgn="base" hangingPunct="0">
              <a:spcBef>
                <a:spcPct val="0"/>
              </a:spcBef>
              <a:spcAft>
                <a:spcPct val="0"/>
              </a:spcAft>
            </a:pPr>
            <a:r>
              <a:rPr lang="en-US" altLang="zh-CN" sz="2400" b="1" dirty="0">
                <a:solidFill>
                  <a:srgbClr val="0000FF"/>
                </a:solidFill>
                <a:latin typeface="Helvetica" charset="0"/>
                <a:ea typeface="宋体" charset="0"/>
                <a:cs typeface="宋体" charset="0"/>
              </a:rPr>
              <a:t>	</a:t>
            </a:r>
            <a:r>
              <a:rPr lang="en-US" altLang="zh-CN" sz="2400" b="1" dirty="0" smtClean="0">
                <a:solidFill>
                  <a:srgbClr val="0000FF"/>
                </a:solidFill>
                <a:latin typeface="Helvetica" charset="0"/>
                <a:ea typeface="宋体" charset="0"/>
                <a:cs typeface="宋体" charset="0"/>
              </a:rPr>
              <a:t>-- Corporate Strategy &amp; Industry Structure</a:t>
            </a:r>
          </a:p>
          <a:p>
            <a:pPr defTabSz="898525" eaLnBrk="0" fontAlgn="base" hangingPunct="0">
              <a:spcBef>
                <a:spcPct val="0"/>
              </a:spcBef>
              <a:spcAft>
                <a:spcPct val="0"/>
              </a:spcAft>
            </a:pPr>
            <a:endParaRPr lang="en-US" altLang="zh-CN" sz="2400" b="1" dirty="0" smtClean="0">
              <a:solidFill>
                <a:srgbClr val="0000FF"/>
              </a:solidFill>
              <a:latin typeface="Helvetica" charset="0"/>
              <a:ea typeface="宋体" charset="0"/>
              <a:cs typeface="宋体" charset="0"/>
            </a:endParaRPr>
          </a:p>
          <a:p>
            <a:pPr marL="457200" indent="-457200" defTabSz="898525" eaLnBrk="0" fontAlgn="base" hangingPunct="0">
              <a:spcBef>
                <a:spcPct val="0"/>
              </a:spcBef>
              <a:spcAft>
                <a:spcPct val="0"/>
              </a:spcAft>
            </a:pPr>
            <a:endParaRPr lang="en-US" altLang="zh-CN" sz="700" b="1" dirty="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AutoNum type="arabicPeriod" startAt="2"/>
            </a:pPr>
            <a:r>
              <a:rPr lang="en-US" altLang="zh-CN" sz="2400" b="1" dirty="0" smtClean="0">
                <a:solidFill>
                  <a:srgbClr val="000000"/>
                </a:solidFill>
                <a:latin typeface="Helvetica" charset="0"/>
                <a:ea typeface="宋体" charset="0"/>
                <a:cs typeface="宋体" charset="0"/>
              </a:rPr>
              <a:t>Television Dynamics</a:t>
            </a:r>
          </a:p>
          <a:p>
            <a:pPr marL="1371600" lvl="2" indent="-457200" defTabSz="898525" eaLnBrk="0" fontAlgn="base" hangingPunct="0">
              <a:spcBef>
                <a:spcPct val="0"/>
              </a:spcBef>
              <a:spcAft>
                <a:spcPct val="0"/>
              </a:spcAft>
              <a:buFontTx/>
              <a:buChar char="-"/>
            </a:pPr>
            <a:r>
              <a:rPr lang="en-US" altLang="zh-CN" sz="2400" b="1" dirty="0" smtClean="0">
                <a:solidFill>
                  <a:srgbClr val="0000FF"/>
                </a:solidFill>
                <a:latin typeface="Helvetica" charset="0"/>
                <a:ea typeface="宋体" charset="0"/>
                <a:cs typeface="宋体" charset="0"/>
              </a:rPr>
              <a:t>From RCA to Twitch</a:t>
            </a:r>
          </a:p>
          <a:p>
            <a:pPr marL="914400" lvl="1" indent="-457200" defTabSz="898525" eaLnBrk="0" fontAlgn="base" hangingPunct="0">
              <a:spcBef>
                <a:spcPct val="0"/>
              </a:spcBef>
              <a:spcAft>
                <a:spcPct val="0"/>
              </a:spcAft>
            </a:pPr>
            <a:r>
              <a:rPr lang="en-US" altLang="zh-CN" sz="2400" b="1" dirty="0" smtClean="0">
                <a:solidFill>
                  <a:srgbClr val="000000"/>
                </a:solidFill>
                <a:latin typeface="Helvetica" charset="0"/>
                <a:ea typeface="宋体" charset="0"/>
                <a:cs typeface="宋体" charset="0"/>
              </a:rPr>
              <a:t>	</a:t>
            </a:r>
            <a:endParaRPr lang="en-US" altLang="zh-CN" sz="700" b="1" dirty="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AutoNum type="arabicPeriod" startAt="3"/>
            </a:pPr>
            <a:r>
              <a:rPr lang="en-US" altLang="zh-CN" sz="2400" b="1" i="1" dirty="0" smtClean="0">
                <a:solidFill>
                  <a:srgbClr val="000000"/>
                </a:solidFill>
                <a:latin typeface="Helvetica" charset="0"/>
                <a:ea typeface="宋体" charset="0"/>
                <a:cs typeface="宋体" charset="0"/>
              </a:rPr>
              <a:t>The Ambiguity of Disruption </a:t>
            </a:r>
            <a:endParaRPr lang="en-US" altLang="zh-CN" sz="2400" b="1" i="1" dirty="0">
              <a:solidFill>
                <a:srgbClr val="78108C"/>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None/>
            </a:pPr>
            <a:r>
              <a:rPr lang="en-US" altLang="zh-CN" sz="2400" b="1" dirty="0">
                <a:solidFill>
                  <a:srgbClr val="0000FF"/>
                </a:solidFill>
                <a:latin typeface="Helvetica" charset="0"/>
                <a:ea typeface="宋体" charset="0"/>
                <a:cs typeface="宋体" charset="0"/>
              </a:rPr>
              <a:t>	</a:t>
            </a:r>
            <a:r>
              <a:rPr lang="en-US" altLang="zh-CN" sz="2400" b="1" dirty="0" smtClean="0">
                <a:solidFill>
                  <a:srgbClr val="0000FF"/>
                </a:solidFill>
                <a:latin typeface="Helvetica" charset="0"/>
                <a:ea typeface="宋体" charset="0"/>
                <a:cs typeface="宋体" charset="0"/>
              </a:rPr>
              <a:t>	-   The Future of Content</a:t>
            </a:r>
          </a:p>
          <a:p>
            <a:pPr marL="457200" indent="-457200" defTabSz="898525" eaLnBrk="0" fontAlgn="base" hangingPunct="0">
              <a:spcBef>
                <a:spcPct val="0"/>
              </a:spcBef>
              <a:spcAft>
                <a:spcPct val="0"/>
              </a:spcAft>
            </a:pPr>
            <a:r>
              <a:rPr lang="en-US" altLang="zh-CN" sz="2400" b="1" i="1" dirty="0" smtClean="0">
                <a:solidFill>
                  <a:srgbClr val="0000FF"/>
                </a:solidFill>
                <a:latin typeface="Helvetica" charset="0"/>
                <a:ea typeface="宋体" charset="0"/>
                <a:cs typeface="宋体" charset="0"/>
              </a:rPr>
              <a:t>, </a:t>
            </a:r>
            <a:endParaRPr lang="en-US" altLang="zh-CN" sz="2400" b="1" i="1" dirty="0">
              <a:solidFill>
                <a:srgbClr val="0000FF"/>
              </a:solidFill>
              <a:latin typeface="Helvetica" charset="0"/>
              <a:ea typeface="宋体" charset="0"/>
              <a:cs typeface="宋体" charset="0"/>
            </a:endParaRPr>
          </a:p>
        </p:txBody>
      </p:sp>
    </p:spTree>
    <p:extLst>
      <p:ext uri="{BB962C8B-B14F-4D97-AF65-F5344CB8AC3E}">
        <p14:creationId xmlns:p14="http://schemas.microsoft.com/office/powerpoint/2010/main" val="2771345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8"/>
            <a:ext cx="1468978" cy="595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3" name="Rounded Rectangle 12"/>
          <p:cNvSpPr/>
          <p:nvPr/>
        </p:nvSpPr>
        <p:spPr>
          <a:xfrm>
            <a:off x="4844356" y="1972434"/>
            <a:ext cx="1305932" cy="512892"/>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t>
            </a:r>
          </a:p>
          <a:p>
            <a:pPr algn="ctr"/>
            <a:r>
              <a:rPr lang="en-US" sz="1100" dirty="0" smtClean="0">
                <a:latin typeface="Arial Narrow"/>
                <a:cs typeface="Arial Narrow"/>
              </a:rPr>
              <a:t>(</a:t>
            </a:r>
            <a:r>
              <a:rPr lang="en-US" sz="1100" dirty="0" err="1" smtClean="0">
                <a:latin typeface="Arial Narrow"/>
                <a:cs typeface="Arial Narrow"/>
              </a:rPr>
              <a:t>Lic</a:t>
            </a:r>
            <a:r>
              <a:rPr lang="en-US" sz="1100" dirty="0" smtClean="0">
                <a:latin typeface="Arial Narrow"/>
                <a:cs typeface="Arial Narrow"/>
              </a:rPr>
              <a:t>. Spectrum)</a:t>
            </a:r>
          </a:p>
        </p:txBody>
      </p:sp>
      <p:sp>
        <p:nvSpPr>
          <p:cNvPr id="17" name="Rounded Rectangle 16"/>
          <p:cNvSpPr/>
          <p:nvPr/>
        </p:nvSpPr>
        <p:spPr>
          <a:xfrm>
            <a:off x="7685668" y="1972434"/>
            <a:ext cx="1305932" cy="376206"/>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TV sets + antenna</a:t>
            </a:r>
          </a:p>
        </p:txBody>
      </p:sp>
      <p:sp>
        <p:nvSpPr>
          <p:cNvPr id="27" name="Rounded Rectangle 26"/>
          <p:cNvSpPr/>
          <p:nvPr/>
        </p:nvSpPr>
        <p:spPr>
          <a:xfrm>
            <a:off x="3234675" y="1187044"/>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B2C DISTRIBUTION</a:t>
            </a:r>
          </a:p>
          <a:p>
            <a:pPr algn="ctr"/>
            <a:r>
              <a:rPr lang="en-US" sz="1100" b="1" dirty="0" smtClean="0">
                <a:solidFill>
                  <a:schemeClr val="tx1"/>
                </a:solidFill>
                <a:latin typeface="Avenir Book"/>
                <a:cs typeface="Avenir Book"/>
              </a:rPr>
              <a:t>(aggregation of channels)</a:t>
            </a:r>
          </a:p>
        </p:txBody>
      </p:sp>
      <p:sp>
        <p:nvSpPr>
          <p:cNvPr id="28" name="Rounded Rectangle 27"/>
          <p:cNvSpPr/>
          <p:nvPr/>
        </p:nvSpPr>
        <p:spPr>
          <a:xfrm>
            <a:off x="7685668"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RECEPTION/PLAYBACK</a:t>
            </a:r>
            <a:endParaRPr lang="en-US" sz="1100" b="1" dirty="0">
              <a:solidFill>
                <a:schemeClr val="tx1"/>
              </a:solidFill>
              <a:latin typeface="Avenir Book"/>
              <a:cs typeface="Avenir Book"/>
            </a:endParaRPr>
          </a:p>
        </p:txBody>
      </p:sp>
      <p:sp>
        <p:nvSpPr>
          <p:cNvPr id="29" name="Rounded Rectangle 28"/>
          <p:cNvSpPr/>
          <p:nvPr/>
        </p:nvSpPr>
        <p:spPr>
          <a:xfrm>
            <a:off x="1591722" y="1201709"/>
            <a:ext cx="1468978"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B2B DISTRIBUTION (programming: aggregating shows into channels)</a:t>
            </a:r>
            <a:endParaRPr lang="en-US" sz="1050" b="1" dirty="0">
              <a:solidFill>
                <a:schemeClr val="tx1"/>
              </a:solidFill>
              <a:latin typeface="Avenir Book"/>
              <a:cs typeface="Avenir Book"/>
            </a:endParaRPr>
          </a:p>
        </p:txBody>
      </p:sp>
      <p:sp>
        <p:nvSpPr>
          <p:cNvPr id="30" name="Rounded Rectangle 29"/>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DELIVERY/TRANSMISSION</a:t>
            </a:r>
          </a:p>
        </p:txBody>
      </p:sp>
      <p:sp>
        <p:nvSpPr>
          <p:cNvPr id="31" name="Rounded Rectangle 30"/>
          <p:cNvSpPr/>
          <p:nvPr/>
        </p:nvSpPr>
        <p:spPr>
          <a:xfrm>
            <a:off x="127000" y="1201709"/>
            <a:ext cx="13059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CREATION/PRODUCTION</a:t>
            </a:r>
          </a:p>
          <a:p>
            <a:pPr algn="ctr"/>
            <a:r>
              <a:rPr lang="en-US" sz="1100" b="1" dirty="0" smtClean="0">
                <a:solidFill>
                  <a:schemeClr val="tx1"/>
                </a:solidFill>
                <a:latin typeface="Avenir Book"/>
                <a:cs typeface="Avenir Book"/>
              </a:rPr>
              <a:t>(Shows)</a:t>
            </a:r>
            <a:endParaRPr lang="en-US" sz="1100" b="1" dirty="0">
              <a:solidFill>
                <a:schemeClr val="tx1"/>
              </a:solidFill>
              <a:latin typeface="Avenir Book"/>
              <a:cs typeface="Avenir Book"/>
            </a:endParaRPr>
          </a:p>
        </p:txBody>
      </p:sp>
      <p:sp>
        <p:nvSpPr>
          <p:cNvPr id="33" name="Rounded Rectangle 32"/>
          <p:cNvSpPr/>
          <p:nvPr/>
        </p:nvSpPr>
        <p:spPr>
          <a:xfrm>
            <a:off x="127000" y="1939438"/>
            <a:ext cx="1305932" cy="65205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5" name="Title 76"/>
          <p:cNvSpPr txBox="1">
            <a:spLocks/>
          </p:cNvSpPr>
          <p:nvPr/>
        </p:nvSpPr>
        <p:spPr>
          <a:xfrm>
            <a:off x="0" y="0"/>
            <a:ext cx="8372398" cy="5889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dirty="0">
                <a:latin typeface="Arial"/>
                <a:ea typeface="+mj-ea"/>
                <a:cs typeface="Arial"/>
              </a:rPr>
              <a:t> </a:t>
            </a:r>
            <a:r>
              <a:rPr lang="en-US" sz="2400" b="1" dirty="0" smtClean="0">
                <a:latin typeface="Arial"/>
                <a:ea typeface="+mj-ea"/>
                <a:cs typeface="Arial"/>
              </a:rPr>
              <a:t>S</a:t>
            </a:r>
            <a:r>
              <a:rPr kumimoji="0" lang="en-US" sz="2400" b="1" u="none" strike="noStrike" kern="1200" cap="none" spc="0" normalizeH="0" baseline="0" noProof="0" dirty="0" err="1" smtClean="0">
                <a:ln>
                  <a:noFill/>
                </a:ln>
                <a:solidFill>
                  <a:schemeClr val="tx1"/>
                </a:solidFill>
                <a:effectLst/>
                <a:uLnTx/>
                <a:uFillTx/>
                <a:latin typeface="Arial"/>
                <a:ea typeface="+mj-ea"/>
                <a:cs typeface="Arial"/>
              </a:rPr>
              <a:t>atellite</a:t>
            </a:r>
            <a:r>
              <a:rPr kumimoji="0" lang="en-US" sz="2400" b="1" u="none" strike="noStrike" kern="1200" cap="none" spc="0" normalizeH="0" baseline="0" noProof="0" dirty="0" smtClean="0">
                <a:ln>
                  <a:noFill/>
                </a:ln>
                <a:solidFill>
                  <a:schemeClr val="tx1"/>
                </a:solidFill>
                <a:effectLst/>
                <a:uLnTx/>
                <a:uFillTx/>
                <a:latin typeface="Arial"/>
                <a:ea typeface="+mj-ea"/>
                <a:cs typeface="Arial"/>
              </a:rPr>
              <a:t> enters a competing MVPD</a:t>
            </a:r>
            <a:endParaRPr kumimoji="0" lang="en-US" sz="2400" b="1" u="none" strike="noStrike" kern="1200" cap="none" spc="0" normalizeH="0" baseline="0" noProof="0" dirty="0">
              <a:ln>
                <a:noFill/>
              </a:ln>
              <a:solidFill>
                <a:schemeClr val="tx1"/>
              </a:solidFill>
              <a:effectLst/>
              <a:uLnTx/>
              <a:uFillTx/>
              <a:latin typeface="Arial"/>
              <a:ea typeface="+mj-ea"/>
              <a:cs typeface="Arial"/>
            </a:endParaRPr>
          </a:p>
        </p:txBody>
      </p:sp>
      <p:sp>
        <p:nvSpPr>
          <p:cNvPr id="22" name="Rounded Rectangle 21"/>
          <p:cNvSpPr/>
          <p:nvPr/>
        </p:nvSpPr>
        <p:spPr>
          <a:xfrm>
            <a:off x="3216770" y="2715095"/>
            <a:ext cx="1305932" cy="512892"/>
          </a:xfrm>
          <a:prstGeom prst="roundRect">
            <a:avLst/>
          </a:prstGeom>
          <a:solidFill>
            <a:schemeClr val="tx2">
              <a:lumMod val="60000"/>
              <a:lumOff val="40000"/>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23" name="Rounded Rectangle 22"/>
          <p:cNvSpPr/>
          <p:nvPr/>
        </p:nvSpPr>
        <p:spPr>
          <a:xfrm>
            <a:off x="3216770" y="3306643"/>
            <a:ext cx="1305932" cy="512892"/>
          </a:xfrm>
          <a:prstGeom prst="roundRect">
            <a:avLst/>
          </a:prstGeom>
          <a:solidFill>
            <a:schemeClr val="accent2">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Satellite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24" name="Rounded Rectangle 23"/>
          <p:cNvSpPr/>
          <p:nvPr/>
        </p:nvSpPr>
        <p:spPr>
          <a:xfrm>
            <a:off x="1624056" y="2736878"/>
            <a:ext cx="1456782"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25" name="Rounded Rectangle 24"/>
          <p:cNvSpPr/>
          <p:nvPr/>
        </p:nvSpPr>
        <p:spPr>
          <a:xfrm>
            <a:off x="1624056" y="3556091"/>
            <a:ext cx="1456782"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5" name="Rounded Rectangle 34"/>
          <p:cNvSpPr/>
          <p:nvPr/>
        </p:nvSpPr>
        <p:spPr>
          <a:xfrm>
            <a:off x="136602" y="2745824"/>
            <a:ext cx="1309609"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36" name="Rounded Rectangle 35"/>
          <p:cNvSpPr/>
          <p:nvPr/>
        </p:nvSpPr>
        <p:spPr>
          <a:xfrm>
            <a:off x="136602" y="3565037"/>
            <a:ext cx="1309609"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8" name="Rounded Rectangle 37"/>
          <p:cNvSpPr/>
          <p:nvPr/>
        </p:nvSpPr>
        <p:spPr>
          <a:xfrm>
            <a:off x="4856556" y="2602664"/>
            <a:ext cx="1305932" cy="512892"/>
          </a:xfrm>
          <a:prstGeom prst="roundRect">
            <a:avLst/>
          </a:prstGeom>
          <a:solidFill>
            <a:srgbClr val="558ED5">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39" name="Rounded Rectangle 38"/>
          <p:cNvSpPr/>
          <p:nvPr/>
        </p:nvSpPr>
        <p:spPr>
          <a:xfrm>
            <a:off x="4856556" y="3194212"/>
            <a:ext cx="1305932" cy="512892"/>
          </a:xfrm>
          <a:prstGeom prst="roundRect">
            <a:avLst/>
          </a:prstGeom>
          <a:solidFill>
            <a:schemeClr val="accent2">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Satellite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48" name="Rounded Rectangle 47"/>
          <p:cNvSpPr/>
          <p:nvPr/>
        </p:nvSpPr>
        <p:spPr>
          <a:xfrm>
            <a:off x="7678314" y="2452423"/>
            <a:ext cx="1309609" cy="434402"/>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latin typeface="Arial Narrow"/>
                <a:cs typeface="Arial Narrow"/>
              </a:rPr>
              <a:t>STBs</a:t>
            </a:r>
            <a:endParaRPr lang="en-US" sz="1100" dirty="0" smtClean="0">
              <a:latin typeface="Arial Narrow"/>
              <a:cs typeface="Arial Narrow"/>
            </a:endParaRPr>
          </a:p>
          <a:p>
            <a:pPr algn="ctr"/>
            <a:r>
              <a:rPr lang="en-US" sz="1100" dirty="0" smtClean="0">
                <a:latin typeface="Arial Narrow"/>
                <a:cs typeface="Arial Narrow"/>
              </a:rPr>
              <a:t>(cable/satellite)</a:t>
            </a:r>
            <a:endParaRPr lang="en-US" sz="1100" dirty="0">
              <a:latin typeface="Arial Narrow"/>
              <a:cs typeface="Arial Narrow"/>
            </a:endParaRPr>
          </a:p>
        </p:txBody>
      </p:sp>
      <p:sp>
        <p:nvSpPr>
          <p:cNvPr id="49" name="Rounded Rectangle 48"/>
          <p:cNvSpPr/>
          <p:nvPr/>
        </p:nvSpPr>
        <p:spPr>
          <a:xfrm>
            <a:off x="7678314" y="2971541"/>
            <a:ext cx="1305932" cy="376206"/>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Cable-ready TVs</a:t>
            </a:r>
          </a:p>
        </p:txBody>
      </p:sp>
      <p:sp>
        <p:nvSpPr>
          <p:cNvPr id="53" name="Rounded Rectangle 52"/>
          <p:cNvSpPr/>
          <p:nvPr/>
        </p:nvSpPr>
        <p:spPr>
          <a:xfrm>
            <a:off x="127000" y="4439298"/>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Film studios</a:t>
            </a:r>
            <a:endParaRPr lang="en-US" sz="1100" dirty="0">
              <a:latin typeface="Arial Narrow"/>
              <a:cs typeface="Arial Narrow"/>
            </a:endParaRPr>
          </a:p>
        </p:txBody>
      </p:sp>
      <p:sp>
        <p:nvSpPr>
          <p:cNvPr id="54" name="Rounded Rectangle 53"/>
          <p:cNvSpPr/>
          <p:nvPr/>
        </p:nvSpPr>
        <p:spPr>
          <a:xfrm>
            <a:off x="127000" y="5023498"/>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Independent TV producers</a:t>
            </a:r>
            <a:endParaRPr lang="en-US" sz="1100" dirty="0">
              <a:latin typeface="Arial Narrow"/>
              <a:cs typeface="Arial Narrow"/>
            </a:endParaRPr>
          </a:p>
        </p:txBody>
      </p:sp>
      <p:sp>
        <p:nvSpPr>
          <p:cNvPr id="32" name="Rectangle 31"/>
          <p:cNvSpPr/>
          <p:nvPr/>
        </p:nvSpPr>
        <p:spPr>
          <a:xfrm>
            <a:off x="6281417" y="115364"/>
            <a:ext cx="2702829" cy="947195"/>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1600" b="1" dirty="0" smtClean="0">
                <a:solidFill>
                  <a:schemeClr val="tx1"/>
                </a:solidFill>
              </a:rPr>
              <a:t>1975 – satellite </a:t>
            </a:r>
            <a:r>
              <a:rPr lang="en-US" sz="1600" b="1" dirty="0" err="1" smtClean="0">
                <a:solidFill>
                  <a:schemeClr val="tx1"/>
                </a:solidFill>
              </a:rPr>
              <a:t>MVPDs</a:t>
            </a:r>
            <a:r>
              <a:rPr lang="en-US" sz="1600" b="1" dirty="0" smtClean="0">
                <a:solidFill>
                  <a:schemeClr val="tx1"/>
                </a:solidFill>
              </a:rPr>
              <a:t>’ distribution of “cable TV” networks</a:t>
            </a:r>
          </a:p>
        </p:txBody>
      </p:sp>
      <p:sp>
        <p:nvSpPr>
          <p:cNvPr id="2" name="Slide Number Placeholder 1"/>
          <p:cNvSpPr>
            <a:spLocks noGrp="1"/>
          </p:cNvSpPr>
          <p:nvPr>
            <p:ph type="sldNum" sz="quarter" idx="12"/>
          </p:nvPr>
        </p:nvSpPr>
        <p:spPr/>
        <p:txBody>
          <a:bodyPr/>
          <a:lstStyle/>
          <a:p>
            <a:fld id="{D27BE268-1D0F-8949-BA01-807117CB7E1F}" type="slidenum">
              <a:rPr lang="en-US" smtClean="0"/>
              <a:pPr/>
              <a:t>20</a:t>
            </a:fld>
            <a:endParaRPr lang="en-US"/>
          </a:p>
        </p:txBody>
      </p:sp>
      <p:sp>
        <p:nvSpPr>
          <p:cNvPr id="18" name="TextBox 17"/>
          <p:cNvSpPr txBox="1"/>
          <p:nvPr/>
        </p:nvSpPr>
        <p:spPr>
          <a:xfrm>
            <a:off x="2638779" y="4161867"/>
            <a:ext cx="6505222" cy="2677656"/>
          </a:xfrm>
          <a:prstGeom prst="rect">
            <a:avLst/>
          </a:prstGeom>
          <a:noFill/>
        </p:spPr>
        <p:txBody>
          <a:bodyPr wrap="square" rtlCol="0">
            <a:spAutoFit/>
          </a:bodyPr>
          <a:lstStyle/>
          <a:p>
            <a:pPr marL="114300" indent="-114300">
              <a:buFont typeface="Arial"/>
              <a:buChar char="•"/>
            </a:pPr>
            <a:r>
              <a:rPr lang="en-US" sz="2400" b="1" dirty="0" smtClean="0">
                <a:solidFill>
                  <a:srgbClr val="800000"/>
                </a:solidFill>
                <a:latin typeface="Arial"/>
                <a:cs typeface="Arial"/>
              </a:rPr>
              <a:t>Satellite TV services emerge—same MVPD model as cable, different transmission technology</a:t>
            </a:r>
          </a:p>
          <a:p>
            <a:pPr marL="114300" indent="-114300">
              <a:buFont typeface="Arial"/>
              <a:buChar char="•"/>
            </a:pPr>
            <a:r>
              <a:rPr lang="en-US" sz="2400" b="1" dirty="0" smtClean="0">
                <a:solidFill>
                  <a:srgbClr val="800000"/>
                </a:solidFill>
                <a:latin typeface="Arial"/>
                <a:cs typeface="Arial"/>
              </a:rPr>
              <a:t>In order to prevent foreclosure/withholding content from the cable-affiliated networks</a:t>
            </a:r>
            <a:r>
              <a:rPr lang="en-US" sz="2400" b="1" u="sng" dirty="0" smtClean="0">
                <a:solidFill>
                  <a:srgbClr val="FF0000"/>
                </a:solidFill>
                <a:latin typeface="Arial"/>
                <a:cs typeface="Arial"/>
              </a:rPr>
              <a:t>, program access rules </a:t>
            </a:r>
            <a:r>
              <a:rPr lang="en-US" sz="2400" b="1" dirty="0" smtClean="0">
                <a:solidFill>
                  <a:srgbClr val="800000"/>
                </a:solidFill>
                <a:latin typeface="Arial"/>
                <a:cs typeface="Arial"/>
              </a:rPr>
              <a:t>are established in 1992, expired 2012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91722" y="1939438"/>
            <a:ext cx="1468978" cy="59503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3" name="Rounded Rectangle 12"/>
          <p:cNvSpPr/>
          <p:nvPr/>
        </p:nvSpPr>
        <p:spPr>
          <a:xfrm>
            <a:off x="4844356" y="1972434"/>
            <a:ext cx="1305932" cy="512892"/>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t>
            </a:r>
          </a:p>
          <a:p>
            <a:pPr algn="ctr"/>
            <a:r>
              <a:rPr lang="en-US" sz="1100" dirty="0" smtClean="0">
                <a:latin typeface="Arial Narrow"/>
                <a:cs typeface="Arial Narrow"/>
              </a:rPr>
              <a:t>(</a:t>
            </a:r>
            <a:r>
              <a:rPr lang="en-US" sz="1100" dirty="0" err="1" smtClean="0">
                <a:latin typeface="Arial Narrow"/>
                <a:cs typeface="Arial Narrow"/>
              </a:rPr>
              <a:t>Lic</a:t>
            </a:r>
            <a:r>
              <a:rPr lang="en-US" sz="1100" dirty="0" smtClean="0">
                <a:latin typeface="Arial Narrow"/>
                <a:cs typeface="Arial Narrow"/>
              </a:rPr>
              <a:t>. Spectrum)</a:t>
            </a:r>
          </a:p>
        </p:txBody>
      </p:sp>
      <p:sp>
        <p:nvSpPr>
          <p:cNvPr id="17" name="Rounded Rectangle 16"/>
          <p:cNvSpPr/>
          <p:nvPr/>
        </p:nvSpPr>
        <p:spPr>
          <a:xfrm>
            <a:off x="7685668" y="1972434"/>
            <a:ext cx="1305932" cy="376206"/>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TV sets + antenna</a:t>
            </a:r>
          </a:p>
        </p:txBody>
      </p:sp>
      <p:sp>
        <p:nvSpPr>
          <p:cNvPr id="27" name="Rounded Rectangle 26"/>
          <p:cNvSpPr/>
          <p:nvPr/>
        </p:nvSpPr>
        <p:spPr>
          <a:xfrm>
            <a:off x="3234675" y="1187044"/>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B2C DISTRIBUTION</a:t>
            </a:r>
          </a:p>
          <a:p>
            <a:pPr algn="ctr"/>
            <a:r>
              <a:rPr lang="en-US" sz="1100" b="1" dirty="0" smtClean="0">
                <a:solidFill>
                  <a:schemeClr val="tx1"/>
                </a:solidFill>
                <a:latin typeface="Avenir Book"/>
                <a:cs typeface="Avenir Book"/>
              </a:rPr>
              <a:t>(aggregation of channels)</a:t>
            </a:r>
          </a:p>
        </p:txBody>
      </p:sp>
      <p:sp>
        <p:nvSpPr>
          <p:cNvPr id="28" name="Rounded Rectangle 27"/>
          <p:cNvSpPr/>
          <p:nvPr/>
        </p:nvSpPr>
        <p:spPr>
          <a:xfrm>
            <a:off x="7685668"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RECEPTION/PLAYBACK</a:t>
            </a:r>
            <a:endParaRPr lang="en-US" sz="1100" b="1" dirty="0">
              <a:solidFill>
                <a:schemeClr val="tx1"/>
              </a:solidFill>
              <a:latin typeface="Avenir Book"/>
              <a:cs typeface="Avenir Book"/>
            </a:endParaRPr>
          </a:p>
        </p:txBody>
      </p:sp>
      <p:sp>
        <p:nvSpPr>
          <p:cNvPr id="29" name="Rounded Rectangle 28"/>
          <p:cNvSpPr/>
          <p:nvPr/>
        </p:nvSpPr>
        <p:spPr>
          <a:xfrm>
            <a:off x="1591722" y="1201709"/>
            <a:ext cx="1468978"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B2B DISTRIBUTION (programming: aggregating shows into channels)</a:t>
            </a:r>
            <a:endParaRPr lang="en-US" sz="1050" b="1" dirty="0">
              <a:solidFill>
                <a:schemeClr val="tx1"/>
              </a:solidFill>
              <a:latin typeface="Avenir Book"/>
              <a:cs typeface="Avenir Book"/>
            </a:endParaRPr>
          </a:p>
        </p:txBody>
      </p:sp>
      <p:sp>
        <p:nvSpPr>
          <p:cNvPr id="30" name="Rounded Rectangle 29"/>
          <p:cNvSpPr/>
          <p:nvPr/>
        </p:nvSpPr>
        <p:spPr>
          <a:xfrm>
            <a:off x="4844356" y="1201709"/>
            <a:ext cx="1305932" cy="678495"/>
          </a:xfrm>
          <a:prstGeom prst="roundRect">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Avenir Book"/>
                <a:cs typeface="Avenir Book"/>
              </a:rPr>
              <a:t>DELIVERY/TRANSMISSION</a:t>
            </a:r>
          </a:p>
        </p:txBody>
      </p:sp>
      <p:sp>
        <p:nvSpPr>
          <p:cNvPr id="31" name="Rounded Rectangle 30"/>
          <p:cNvSpPr/>
          <p:nvPr/>
        </p:nvSpPr>
        <p:spPr>
          <a:xfrm>
            <a:off x="127000" y="1201709"/>
            <a:ext cx="1305932" cy="678495"/>
          </a:xfrm>
          <a:prstGeom prst="roundRect">
            <a:avLst/>
          </a:prstGeom>
          <a:solidFill>
            <a:schemeClr val="bg1"/>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latin typeface="Avenir Book"/>
                <a:cs typeface="Avenir Book"/>
              </a:rPr>
              <a:t>CREATION/PRODUCTION</a:t>
            </a:r>
          </a:p>
          <a:p>
            <a:pPr algn="ctr"/>
            <a:r>
              <a:rPr lang="en-US" sz="1100" b="1" dirty="0" smtClean="0">
                <a:solidFill>
                  <a:schemeClr val="tx1"/>
                </a:solidFill>
                <a:latin typeface="Avenir Book"/>
                <a:cs typeface="Avenir Book"/>
              </a:rPr>
              <a:t>(Shows)</a:t>
            </a:r>
            <a:endParaRPr lang="en-US" sz="1100" b="1" dirty="0">
              <a:solidFill>
                <a:schemeClr val="tx1"/>
              </a:solidFill>
              <a:latin typeface="Avenir Book"/>
              <a:cs typeface="Avenir Book"/>
            </a:endParaRPr>
          </a:p>
        </p:txBody>
      </p:sp>
      <p:sp>
        <p:nvSpPr>
          <p:cNvPr id="33" name="Rounded Rectangle 32"/>
          <p:cNvSpPr/>
          <p:nvPr/>
        </p:nvSpPr>
        <p:spPr>
          <a:xfrm>
            <a:off x="127000" y="1939438"/>
            <a:ext cx="1305932" cy="652057"/>
          </a:xfrm>
          <a:prstGeom prst="roundRect">
            <a:avLst/>
          </a:prstGeom>
          <a:solidFill>
            <a:schemeClr val="accent1">
              <a:alpha val="91000"/>
            </a:schemeClr>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Broadcast networks (ABC, CBS, NBC, Fox) </a:t>
            </a:r>
            <a:endParaRPr lang="en-US" sz="1100" dirty="0">
              <a:latin typeface="Arial Narrow"/>
              <a:cs typeface="Arial Narrow"/>
            </a:endParaRPr>
          </a:p>
        </p:txBody>
      </p:sp>
      <p:sp>
        <p:nvSpPr>
          <p:cNvPr id="15" name="Title 76"/>
          <p:cNvSpPr txBox="1">
            <a:spLocks/>
          </p:cNvSpPr>
          <p:nvPr/>
        </p:nvSpPr>
        <p:spPr>
          <a:xfrm>
            <a:off x="0" y="0"/>
            <a:ext cx="8372398" cy="5889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Arial"/>
                <a:ea typeface="+mj-ea"/>
                <a:cs typeface="Arial"/>
              </a:rPr>
              <a:t>Enter </a:t>
            </a:r>
            <a:r>
              <a:rPr kumimoji="0" lang="en-US" sz="2400" b="1" u="none" strike="noStrike" kern="1200" cap="none" spc="0" normalizeH="0" baseline="0" noProof="0" dirty="0" err="1" smtClean="0">
                <a:ln>
                  <a:noFill/>
                </a:ln>
                <a:solidFill>
                  <a:schemeClr val="tx1"/>
                </a:solidFill>
                <a:effectLst/>
                <a:uLnTx/>
                <a:uFillTx/>
                <a:latin typeface="Arial"/>
                <a:ea typeface="+mj-ea"/>
                <a:cs typeface="Arial"/>
              </a:rPr>
              <a:t>telcos</a:t>
            </a:r>
            <a:r>
              <a:rPr kumimoji="0" lang="en-US" sz="2400" b="1" u="none" strike="noStrike" kern="1200" cap="none" spc="0" normalizeH="0" baseline="0" noProof="0" dirty="0" smtClean="0">
                <a:ln>
                  <a:noFill/>
                </a:ln>
                <a:solidFill>
                  <a:schemeClr val="tx1"/>
                </a:solidFill>
                <a:effectLst/>
                <a:uLnTx/>
                <a:uFillTx/>
                <a:latin typeface="Arial"/>
                <a:ea typeface="+mj-ea"/>
                <a:cs typeface="Arial"/>
              </a:rPr>
              <a:t> (FTTH/IPTV) as a competing MVPD</a:t>
            </a:r>
            <a:endParaRPr kumimoji="0" lang="en-US" sz="2400" b="1" u="none" strike="noStrike" kern="1200" cap="none" spc="0" normalizeH="0" baseline="0" noProof="0" dirty="0">
              <a:ln>
                <a:noFill/>
              </a:ln>
              <a:solidFill>
                <a:schemeClr val="tx1"/>
              </a:solidFill>
              <a:effectLst/>
              <a:uLnTx/>
              <a:uFillTx/>
              <a:latin typeface="Arial"/>
              <a:ea typeface="+mj-ea"/>
              <a:cs typeface="Arial"/>
            </a:endParaRPr>
          </a:p>
        </p:txBody>
      </p:sp>
      <p:sp>
        <p:nvSpPr>
          <p:cNvPr id="22" name="Rounded Rectangle 21"/>
          <p:cNvSpPr/>
          <p:nvPr/>
        </p:nvSpPr>
        <p:spPr>
          <a:xfrm>
            <a:off x="3216770" y="2715095"/>
            <a:ext cx="1305932" cy="512892"/>
          </a:xfrm>
          <a:prstGeom prst="roundRect">
            <a:avLst/>
          </a:prstGeom>
          <a:solidFill>
            <a:schemeClr val="tx2">
              <a:lumMod val="60000"/>
              <a:lumOff val="40000"/>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23" name="Rounded Rectangle 22"/>
          <p:cNvSpPr/>
          <p:nvPr/>
        </p:nvSpPr>
        <p:spPr>
          <a:xfrm>
            <a:off x="3216770" y="3306643"/>
            <a:ext cx="1305932" cy="512892"/>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Satellite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24" name="Rounded Rectangle 23"/>
          <p:cNvSpPr/>
          <p:nvPr/>
        </p:nvSpPr>
        <p:spPr>
          <a:xfrm>
            <a:off x="1624056" y="2736878"/>
            <a:ext cx="1456782"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25" name="Rounded Rectangle 24"/>
          <p:cNvSpPr/>
          <p:nvPr/>
        </p:nvSpPr>
        <p:spPr>
          <a:xfrm>
            <a:off x="1624056" y="3556091"/>
            <a:ext cx="1456782"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5" name="Rounded Rectangle 34"/>
          <p:cNvSpPr/>
          <p:nvPr/>
        </p:nvSpPr>
        <p:spPr>
          <a:xfrm>
            <a:off x="136602" y="2745824"/>
            <a:ext cx="1309609"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Cable-affiliated networks (e.g., Discovery)</a:t>
            </a:r>
            <a:endParaRPr lang="en-US" sz="1100" dirty="0">
              <a:latin typeface="Arial Narrow"/>
              <a:cs typeface="Arial Narrow"/>
            </a:endParaRPr>
          </a:p>
        </p:txBody>
      </p:sp>
      <p:sp>
        <p:nvSpPr>
          <p:cNvPr id="36" name="Rounded Rectangle 35"/>
          <p:cNvSpPr/>
          <p:nvPr/>
        </p:nvSpPr>
        <p:spPr>
          <a:xfrm>
            <a:off x="136602" y="3565037"/>
            <a:ext cx="1309609" cy="687084"/>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40"/>
              </a:lnSpc>
            </a:pPr>
            <a:r>
              <a:rPr lang="en-US" sz="1100" dirty="0" smtClean="0">
                <a:latin typeface="Arial Narrow"/>
                <a:cs typeface="Arial Narrow"/>
              </a:rPr>
              <a:t>Pay TV broadcast networks (HBO, Showtime)</a:t>
            </a:r>
            <a:endParaRPr lang="en-US" sz="1100" dirty="0">
              <a:latin typeface="Arial Narrow"/>
              <a:cs typeface="Arial Narrow"/>
            </a:endParaRPr>
          </a:p>
        </p:txBody>
      </p:sp>
      <p:sp>
        <p:nvSpPr>
          <p:cNvPr id="38" name="Rounded Rectangle 37"/>
          <p:cNvSpPr/>
          <p:nvPr/>
        </p:nvSpPr>
        <p:spPr>
          <a:xfrm>
            <a:off x="4856556" y="2754296"/>
            <a:ext cx="1305932" cy="512892"/>
          </a:xfrm>
          <a:prstGeom prst="roundRect">
            <a:avLst/>
          </a:prstGeom>
          <a:solidFill>
            <a:srgbClr val="558ED5">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39" name="Rounded Rectangle 38"/>
          <p:cNvSpPr/>
          <p:nvPr/>
        </p:nvSpPr>
        <p:spPr>
          <a:xfrm>
            <a:off x="4856556" y="3317413"/>
            <a:ext cx="1305932" cy="512892"/>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Satellite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48" name="Rounded Rectangle 47"/>
          <p:cNvSpPr/>
          <p:nvPr/>
        </p:nvSpPr>
        <p:spPr>
          <a:xfrm>
            <a:off x="7678314" y="2452423"/>
            <a:ext cx="1309609" cy="434402"/>
          </a:xfrm>
          <a:prstGeom prst="roundRect">
            <a:avLst/>
          </a:prstGeom>
          <a:solidFill>
            <a:schemeClr val="tx2">
              <a:lumMod val="60000"/>
              <a:lumOff val="40000"/>
              <a:alpha val="91000"/>
            </a:schemeClr>
          </a:solidFill>
          <a:ln w="9525" cap="flat" cmpd="sng" algn="ctr">
            <a:solidFill>
              <a:srgbClr val="8EB4E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latin typeface="Arial Narrow"/>
                <a:cs typeface="Arial Narrow"/>
              </a:rPr>
              <a:t>STBs</a:t>
            </a:r>
            <a:endParaRPr lang="en-US" sz="1100" dirty="0" smtClean="0">
              <a:latin typeface="Arial Narrow"/>
              <a:cs typeface="Arial Narrow"/>
            </a:endParaRPr>
          </a:p>
          <a:p>
            <a:pPr algn="ctr"/>
            <a:r>
              <a:rPr lang="en-US" sz="1100" dirty="0" smtClean="0">
                <a:latin typeface="Arial Narrow"/>
                <a:cs typeface="Arial Narrow"/>
              </a:rPr>
              <a:t>(cable/satellite)</a:t>
            </a:r>
            <a:endParaRPr lang="en-US" sz="1100" dirty="0">
              <a:latin typeface="Arial Narrow"/>
              <a:cs typeface="Arial Narrow"/>
            </a:endParaRPr>
          </a:p>
        </p:txBody>
      </p:sp>
      <p:sp>
        <p:nvSpPr>
          <p:cNvPr id="49" name="Rounded Rectangle 48"/>
          <p:cNvSpPr/>
          <p:nvPr/>
        </p:nvSpPr>
        <p:spPr>
          <a:xfrm>
            <a:off x="7678314" y="2971541"/>
            <a:ext cx="1305932" cy="376206"/>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Cable-ready TVs</a:t>
            </a:r>
          </a:p>
        </p:txBody>
      </p:sp>
      <p:sp>
        <p:nvSpPr>
          <p:cNvPr id="26" name="Rounded Rectangle 25"/>
          <p:cNvSpPr/>
          <p:nvPr/>
        </p:nvSpPr>
        <p:spPr>
          <a:xfrm>
            <a:off x="4856556" y="3885874"/>
            <a:ext cx="1305932" cy="512892"/>
          </a:xfrm>
          <a:prstGeom prst="roundRect">
            <a:avLst/>
          </a:prstGeom>
          <a:solidFill>
            <a:srgbClr val="C0504D">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Telco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32" name="Rounded Rectangle 31"/>
          <p:cNvSpPr/>
          <p:nvPr/>
        </p:nvSpPr>
        <p:spPr>
          <a:xfrm>
            <a:off x="3232380" y="3885874"/>
            <a:ext cx="1305932" cy="512892"/>
          </a:xfrm>
          <a:prstGeom prst="roundRect">
            <a:avLst/>
          </a:prstGeom>
          <a:solidFill>
            <a:srgbClr val="C0504D">
              <a:alpha val="91000"/>
            </a:srgb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Telco operators</a:t>
            </a:r>
          </a:p>
          <a:p>
            <a:pPr algn="ctr"/>
            <a:r>
              <a:rPr lang="en-US" sz="1100" dirty="0" smtClean="0">
                <a:latin typeface="Arial Narrow"/>
                <a:cs typeface="Arial Narrow"/>
              </a:rPr>
              <a:t>(</a:t>
            </a:r>
            <a:r>
              <a:rPr lang="en-US" sz="1100" dirty="0" err="1" smtClean="0">
                <a:latin typeface="Arial Narrow"/>
                <a:cs typeface="Arial Narrow"/>
              </a:rPr>
              <a:t>MVPDs</a:t>
            </a:r>
            <a:r>
              <a:rPr lang="en-US" sz="1100" dirty="0" smtClean="0">
                <a:latin typeface="Arial Narrow"/>
                <a:cs typeface="Arial Narrow"/>
              </a:rPr>
              <a:t>)</a:t>
            </a:r>
          </a:p>
        </p:txBody>
      </p:sp>
      <p:sp>
        <p:nvSpPr>
          <p:cNvPr id="34" name="TextBox 33"/>
          <p:cNvSpPr txBox="1"/>
          <p:nvPr/>
        </p:nvSpPr>
        <p:spPr>
          <a:xfrm>
            <a:off x="1591722" y="4508566"/>
            <a:ext cx="7399878" cy="2677656"/>
          </a:xfrm>
          <a:prstGeom prst="rect">
            <a:avLst/>
          </a:prstGeom>
          <a:noFill/>
        </p:spPr>
        <p:txBody>
          <a:bodyPr wrap="square" rtlCol="0">
            <a:spAutoFit/>
          </a:bodyPr>
          <a:lstStyle/>
          <a:p>
            <a:pPr marL="114300" indent="-114300">
              <a:buFont typeface="Arial"/>
              <a:buChar char="•"/>
            </a:pPr>
            <a:r>
              <a:rPr lang="en-US" sz="2400" b="1" dirty="0" err="1" smtClean="0">
                <a:solidFill>
                  <a:srgbClr val="800000"/>
                </a:solidFill>
                <a:latin typeface="Arial"/>
                <a:cs typeface="Arial"/>
              </a:rPr>
              <a:t>Telcos</a:t>
            </a:r>
            <a:r>
              <a:rPr lang="en-US" sz="2400" b="1" dirty="0" smtClean="0">
                <a:solidFill>
                  <a:srgbClr val="800000"/>
                </a:solidFill>
                <a:latin typeface="Arial"/>
                <a:cs typeface="Arial"/>
              </a:rPr>
              <a:t> enter the industry, same basic model as </a:t>
            </a:r>
            <a:r>
              <a:rPr lang="en-US" sz="2400" b="1" dirty="0" err="1" smtClean="0">
                <a:solidFill>
                  <a:srgbClr val="800000"/>
                </a:solidFill>
                <a:latin typeface="Arial"/>
                <a:cs typeface="Arial"/>
              </a:rPr>
              <a:t>MVPDs</a:t>
            </a:r>
            <a:r>
              <a:rPr lang="en-US" sz="2400" b="1" dirty="0" smtClean="0">
                <a:solidFill>
                  <a:srgbClr val="800000"/>
                </a:solidFill>
                <a:latin typeface="Arial"/>
                <a:cs typeface="Arial"/>
              </a:rPr>
              <a:t> but different transmission technology – FTTH/IPTV</a:t>
            </a:r>
          </a:p>
          <a:p>
            <a:pPr marL="114300" indent="-114300">
              <a:buFont typeface="Arial"/>
              <a:buChar char="•"/>
            </a:pPr>
            <a:r>
              <a:rPr lang="en-US" sz="2400" b="1" dirty="0" smtClean="0">
                <a:solidFill>
                  <a:srgbClr val="800000"/>
                </a:solidFill>
                <a:latin typeface="Arial"/>
                <a:cs typeface="Arial"/>
              </a:rPr>
              <a:t>They had a hard time securing content deals at first, but today they are the fastest growing MVPD in terms of subscribers</a:t>
            </a:r>
          </a:p>
          <a:p>
            <a:pPr marL="114300" lvl="1" indent="-114300">
              <a:buFont typeface="Arial"/>
              <a:buChar char="•"/>
            </a:pPr>
            <a:endParaRPr lang="en-US" sz="2400" b="1" dirty="0">
              <a:solidFill>
                <a:srgbClr val="800000"/>
              </a:solidFill>
              <a:latin typeface="Arial"/>
              <a:cs typeface="Arial"/>
            </a:endParaRPr>
          </a:p>
        </p:txBody>
      </p:sp>
      <p:sp>
        <p:nvSpPr>
          <p:cNvPr id="37" name="Rounded Rectangle 36"/>
          <p:cNvSpPr/>
          <p:nvPr/>
        </p:nvSpPr>
        <p:spPr>
          <a:xfrm>
            <a:off x="127000" y="4398766"/>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Film studios</a:t>
            </a:r>
            <a:endParaRPr lang="en-US" sz="1100" dirty="0">
              <a:latin typeface="Arial Narrow"/>
              <a:cs typeface="Arial Narrow"/>
            </a:endParaRPr>
          </a:p>
        </p:txBody>
      </p:sp>
      <p:sp>
        <p:nvSpPr>
          <p:cNvPr id="40" name="Rounded Rectangle 39"/>
          <p:cNvSpPr/>
          <p:nvPr/>
        </p:nvSpPr>
        <p:spPr>
          <a:xfrm>
            <a:off x="127000" y="4982966"/>
            <a:ext cx="1305932" cy="426919"/>
          </a:xfrm>
          <a:prstGeom prst="roundRect">
            <a:avLst/>
          </a:prstGeom>
          <a:solidFill>
            <a:schemeClr val="accent1">
              <a:alpha val="91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Narrow"/>
                <a:cs typeface="Arial Narrow"/>
              </a:rPr>
              <a:t>Independent TV producers</a:t>
            </a:r>
            <a:endParaRPr lang="en-US" sz="1100" dirty="0">
              <a:latin typeface="Arial Narrow"/>
              <a:cs typeface="Arial Narrow"/>
            </a:endParaRPr>
          </a:p>
        </p:txBody>
      </p:sp>
      <p:sp>
        <p:nvSpPr>
          <p:cNvPr id="41" name="Rectangle 40"/>
          <p:cNvSpPr/>
          <p:nvPr/>
        </p:nvSpPr>
        <p:spPr>
          <a:xfrm>
            <a:off x="6334253" y="506036"/>
            <a:ext cx="2702829" cy="681008"/>
          </a:xfrm>
          <a:prstGeom prst="rect">
            <a:avLst/>
          </a:prstGeom>
          <a:solidFill>
            <a:srgbClr val="00FFC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a:buChar char="•"/>
            </a:pPr>
            <a:r>
              <a:rPr lang="en-US" sz="1400" b="1" dirty="0" smtClean="0">
                <a:solidFill>
                  <a:schemeClr val="tx1"/>
                </a:solidFill>
              </a:rPr>
              <a:t>mid-2000’s – </a:t>
            </a:r>
            <a:r>
              <a:rPr lang="en-US" sz="1400" b="1" dirty="0" err="1" smtClean="0">
                <a:solidFill>
                  <a:schemeClr val="tx1"/>
                </a:solidFill>
              </a:rPr>
              <a:t>telco</a:t>
            </a:r>
            <a:r>
              <a:rPr lang="en-US" sz="1400" b="1" dirty="0" smtClean="0">
                <a:solidFill>
                  <a:schemeClr val="tx1"/>
                </a:solidFill>
              </a:rPr>
              <a:t> FTTH/ IPTV distribution of “cable TV” networks</a:t>
            </a:r>
          </a:p>
        </p:txBody>
      </p:sp>
      <p:sp>
        <p:nvSpPr>
          <p:cNvPr id="2" name="Slide Number Placeholder 1"/>
          <p:cNvSpPr>
            <a:spLocks noGrp="1"/>
          </p:cNvSpPr>
          <p:nvPr>
            <p:ph type="sldNum" sz="quarter" idx="12"/>
          </p:nvPr>
        </p:nvSpPr>
        <p:spPr/>
        <p:txBody>
          <a:bodyPr/>
          <a:lstStyle/>
          <a:p>
            <a:fld id="{D27BE268-1D0F-8949-BA01-807117CB7E1F}"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2981"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5" name="Rounded Rectangle 4"/>
          <p:cNvSpPr/>
          <p:nvPr/>
        </p:nvSpPr>
        <p:spPr>
          <a:xfrm>
            <a:off x="37912"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6" name="Rounded Rectangle 5"/>
          <p:cNvSpPr/>
          <p:nvPr/>
        </p:nvSpPr>
        <p:spPr>
          <a:xfrm>
            <a:off x="2071667"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7" name="Rounded Rectangle 6"/>
          <p:cNvSpPr/>
          <p:nvPr/>
        </p:nvSpPr>
        <p:spPr>
          <a:xfrm>
            <a:off x="3073089"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TV networks)</a:t>
            </a:r>
            <a:endParaRPr lang="en-US" sz="800" b="1" dirty="0">
              <a:latin typeface="Avenir Book"/>
              <a:cs typeface="Avenir Book"/>
            </a:endParaRPr>
          </a:p>
        </p:txBody>
      </p:sp>
      <p:sp>
        <p:nvSpPr>
          <p:cNvPr id="8" name="Rounded Rectangle 7"/>
          <p:cNvSpPr/>
          <p:nvPr/>
        </p:nvSpPr>
        <p:spPr>
          <a:xfrm>
            <a:off x="4096725" y="9371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(TV Networks distribute to </a:t>
            </a:r>
            <a:r>
              <a:rPr lang="en-US" sz="800" b="1" dirty="0" err="1" smtClean="0">
                <a:latin typeface="Avenir Book"/>
                <a:cs typeface="Avenir Book"/>
              </a:rPr>
              <a:t>MVPDs</a:t>
            </a:r>
            <a:r>
              <a:rPr lang="en-US" sz="800" b="1" dirty="0" smtClean="0">
                <a:latin typeface="Avenir Book"/>
                <a:cs typeface="Avenir Book"/>
              </a:rPr>
              <a:t>)</a:t>
            </a:r>
            <a:endParaRPr lang="en-US" sz="800" b="1" dirty="0">
              <a:latin typeface="Avenir Book"/>
              <a:cs typeface="Avenir Book"/>
            </a:endParaRPr>
          </a:p>
        </p:txBody>
      </p:sp>
      <p:sp>
        <p:nvSpPr>
          <p:cNvPr id="9" name="Rounded Rectangle 8"/>
          <p:cNvSpPr/>
          <p:nvPr/>
        </p:nvSpPr>
        <p:spPr>
          <a:xfrm>
            <a:off x="5110884" y="937148"/>
            <a:ext cx="1979084"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Multi-channel aggregation</a:t>
            </a:r>
          </a:p>
          <a:p>
            <a:pPr algn="ctr"/>
            <a:r>
              <a:rPr lang="en-US" sz="1000" b="1" dirty="0" smtClean="0">
                <a:latin typeface="Avenir Book"/>
                <a:cs typeface="Avenir Book"/>
              </a:rPr>
              <a:t>Distribution &amp; Transmission</a:t>
            </a:r>
          </a:p>
          <a:p>
            <a:pPr algn="ctr"/>
            <a:r>
              <a:rPr lang="en-US" sz="800" b="1" dirty="0" smtClean="0">
                <a:latin typeface="Avenir Book"/>
                <a:cs typeface="Avenir Book"/>
              </a:rPr>
              <a:t>(</a:t>
            </a:r>
            <a:r>
              <a:rPr lang="en-US" sz="800" b="1" dirty="0" err="1" smtClean="0">
                <a:latin typeface="Avenir Book"/>
                <a:cs typeface="Avenir Book"/>
              </a:rPr>
              <a:t>MVPDs</a:t>
            </a:r>
            <a:r>
              <a:rPr lang="en-US" sz="800" b="1" dirty="0" smtClean="0">
                <a:latin typeface="Avenir Book"/>
                <a:cs typeface="Avenir Book"/>
              </a:rPr>
              <a:t> distribute to end users)</a:t>
            </a:r>
            <a:endParaRPr lang="en-US" sz="800" b="1" dirty="0">
              <a:latin typeface="Avenir Book"/>
              <a:cs typeface="Avenir Book"/>
            </a:endParaRPr>
          </a:p>
        </p:txBody>
      </p:sp>
      <p:sp>
        <p:nvSpPr>
          <p:cNvPr id="12" name="Rounded Rectangle 11"/>
          <p:cNvSpPr/>
          <p:nvPr/>
        </p:nvSpPr>
        <p:spPr>
          <a:xfrm>
            <a:off x="8003945" y="9371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13" name="TextBox 12"/>
          <p:cNvSpPr txBox="1"/>
          <p:nvPr/>
        </p:nvSpPr>
        <p:spPr>
          <a:xfrm>
            <a:off x="559288" y="682790"/>
            <a:ext cx="915635" cy="230832"/>
          </a:xfrm>
          <a:prstGeom prst="rect">
            <a:avLst/>
          </a:prstGeom>
          <a:solidFill>
            <a:schemeClr val="bg1"/>
          </a:solidFill>
        </p:spPr>
        <p:txBody>
          <a:bodyPr wrap="none" rtlCol="0">
            <a:spAutoFit/>
          </a:bodyPr>
          <a:lstStyle/>
          <a:p>
            <a:pPr algn="ctr"/>
            <a:r>
              <a:rPr lang="en-US" sz="900" b="1" dirty="0" smtClean="0">
                <a:solidFill>
                  <a:schemeClr val="bg1">
                    <a:lumMod val="65000"/>
                  </a:schemeClr>
                </a:solidFill>
                <a:latin typeface="Avenir Book"/>
                <a:cs typeface="Avenir Book"/>
              </a:rPr>
              <a:t>Preproduction</a:t>
            </a:r>
            <a:endParaRPr lang="en-US" sz="900" b="1" dirty="0">
              <a:solidFill>
                <a:schemeClr val="bg1">
                  <a:lumMod val="65000"/>
                </a:schemeClr>
              </a:solidFill>
              <a:latin typeface="Avenir Book"/>
              <a:cs typeface="Avenir Book"/>
            </a:endParaRPr>
          </a:p>
        </p:txBody>
      </p:sp>
      <p:sp>
        <p:nvSpPr>
          <p:cNvPr id="15" name="Left Bracket 14"/>
          <p:cNvSpPr/>
          <p:nvPr/>
        </p:nvSpPr>
        <p:spPr>
          <a:xfrm rot="5400000">
            <a:off x="1369868" y="-541170"/>
            <a:ext cx="302573" cy="2562623"/>
          </a:xfrm>
          <a:prstGeom prst="lef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ounded Rectangle 17"/>
          <p:cNvSpPr/>
          <p:nvPr/>
        </p:nvSpPr>
        <p:spPr>
          <a:xfrm>
            <a:off x="38664" y="1881740"/>
            <a:ext cx="3993646"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Major Studios</a:t>
            </a:r>
            <a:endParaRPr lang="en-US" sz="1000" b="1" dirty="0">
              <a:solidFill>
                <a:schemeClr val="bg1">
                  <a:lumMod val="65000"/>
                </a:schemeClr>
              </a:solidFill>
              <a:latin typeface="Avenir Book"/>
              <a:cs typeface="Avenir Book"/>
            </a:endParaRPr>
          </a:p>
        </p:txBody>
      </p:sp>
      <p:sp>
        <p:nvSpPr>
          <p:cNvPr id="21" name="Rounded Rectangle 20"/>
          <p:cNvSpPr/>
          <p:nvPr/>
        </p:nvSpPr>
        <p:spPr>
          <a:xfrm>
            <a:off x="4097477" y="188174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Broadcast TV Networks</a:t>
            </a:r>
          </a:p>
          <a:p>
            <a:pPr algn="ctr"/>
            <a:r>
              <a:rPr lang="en-US" sz="700" b="1" dirty="0" smtClean="0">
                <a:solidFill>
                  <a:schemeClr val="bg1">
                    <a:lumMod val="65000"/>
                  </a:schemeClr>
                </a:solidFill>
                <a:latin typeface="Avenir Book"/>
                <a:cs typeface="Avenir Book"/>
              </a:rPr>
              <a:t>(ABC, NBC, etc.)</a:t>
            </a:r>
            <a:endParaRPr lang="en-US" sz="700" b="1" dirty="0">
              <a:solidFill>
                <a:schemeClr val="bg1">
                  <a:lumMod val="65000"/>
                </a:schemeClr>
              </a:solidFill>
              <a:latin typeface="Avenir Book"/>
              <a:cs typeface="Avenir Book"/>
            </a:endParaRPr>
          </a:p>
        </p:txBody>
      </p:sp>
      <p:sp>
        <p:nvSpPr>
          <p:cNvPr id="22" name="Rounded Rectangle 21"/>
          <p:cNvSpPr/>
          <p:nvPr/>
        </p:nvSpPr>
        <p:spPr>
          <a:xfrm>
            <a:off x="5111636" y="1881740"/>
            <a:ext cx="1978332"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MVPDs</a:t>
            </a:r>
            <a:endParaRPr lang="en-US" sz="1000" b="1" dirty="0" smtClean="0">
              <a:solidFill>
                <a:schemeClr val="bg1">
                  <a:lumMod val="65000"/>
                </a:schemeClr>
              </a:solidFill>
              <a:latin typeface="Avenir Book"/>
              <a:cs typeface="Avenir Book"/>
            </a:endParaRPr>
          </a:p>
          <a:p>
            <a:pPr algn="ctr"/>
            <a:r>
              <a:rPr lang="en-US" sz="700" b="1" dirty="0" smtClean="0">
                <a:solidFill>
                  <a:schemeClr val="bg1">
                    <a:lumMod val="65000"/>
                  </a:schemeClr>
                </a:solidFill>
                <a:latin typeface="Avenir Book"/>
                <a:cs typeface="Avenir Book"/>
              </a:rPr>
              <a:t>(cable, satellite, </a:t>
            </a:r>
            <a:r>
              <a:rPr lang="en-US" sz="700" b="1" dirty="0" err="1" smtClean="0">
                <a:solidFill>
                  <a:schemeClr val="bg1">
                    <a:lumMod val="65000"/>
                  </a:schemeClr>
                </a:solidFill>
                <a:latin typeface="Avenir Book"/>
                <a:cs typeface="Avenir Book"/>
              </a:rPr>
              <a:t>telcos</a:t>
            </a:r>
            <a:r>
              <a:rPr lang="en-US" sz="700" b="1" dirty="0" smtClean="0">
                <a:solidFill>
                  <a:schemeClr val="bg1">
                    <a:lumMod val="65000"/>
                  </a:schemeClr>
                </a:solidFill>
                <a:latin typeface="Avenir Book"/>
                <a:cs typeface="Avenir Book"/>
              </a:rPr>
              <a:t>)</a:t>
            </a:r>
          </a:p>
          <a:p>
            <a:pPr algn="ctr"/>
            <a:r>
              <a:rPr lang="en-US" sz="700" b="1" dirty="0" smtClean="0">
                <a:solidFill>
                  <a:schemeClr val="bg1">
                    <a:lumMod val="65000"/>
                  </a:schemeClr>
                </a:solidFill>
                <a:latin typeface="Avenir Book"/>
                <a:cs typeface="Avenir Book"/>
              </a:rPr>
              <a:t>(Comcast, TWC, etc.)</a:t>
            </a:r>
            <a:endParaRPr lang="en-US" sz="700" b="1" dirty="0">
              <a:solidFill>
                <a:schemeClr val="bg1">
                  <a:lumMod val="65000"/>
                </a:schemeClr>
              </a:solidFill>
              <a:latin typeface="Avenir Book"/>
              <a:cs typeface="Avenir Book"/>
            </a:endParaRPr>
          </a:p>
        </p:txBody>
      </p:sp>
      <p:sp>
        <p:nvSpPr>
          <p:cNvPr id="25" name="Rounded Rectangle 24"/>
          <p:cNvSpPr/>
          <p:nvPr/>
        </p:nvSpPr>
        <p:spPr>
          <a:xfrm>
            <a:off x="7975601" y="1881740"/>
            <a:ext cx="1140718"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TVs</a:t>
            </a:r>
          </a:p>
          <a:p>
            <a:pPr algn="ctr"/>
            <a:r>
              <a:rPr lang="en-US" sz="1000" b="1" dirty="0" err="1" smtClean="0">
                <a:solidFill>
                  <a:schemeClr val="bg1">
                    <a:lumMod val="65000"/>
                  </a:schemeClr>
                </a:solidFill>
                <a:latin typeface="Avenir Book"/>
                <a:cs typeface="Avenir Book"/>
              </a:rPr>
              <a:t>STBs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Connected TVs</a:t>
            </a:r>
          </a:p>
          <a:p>
            <a:pPr algn="ctr"/>
            <a:r>
              <a:rPr lang="en-US" sz="1000" b="1" dirty="0" smtClean="0">
                <a:solidFill>
                  <a:schemeClr val="bg1">
                    <a:lumMod val="65000"/>
                  </a:schemeClr>
                </a:solidFill>
                <a:latin typeface="Avenir Book"/>
                <a:cs typeface="Avenir Book"/>
              </a:rPr>
              <a:t>Phones</a:t>
            </a:r>
          </a:p>
          <a:p>
            <a:pPr algn="ctr"/>
            <a:r>
              <a:rPr lang="en-US" sz="1000" b="1" dirty="0" smtClean="0">
                <a:solidFill>
                  <a:schemeClr val="bg1">
                    <a:lumMod val="65000"/>
                  </a:schemeClr>
                </a:solidFill>
                <a:latin typeface="Avenir Book"/>
                <a:cs typeface="Avenir Book"/>
              </a:rPr>
              <a:t>tablets</a:t>
            </a:r>
            <a:endParaRPr lang="en-US" sz="1000" b="1" dirty="0">
              <a:solidFill>
                <a:schemeClr val="bg1">
                  <a:lumMod val="65000"/>
                </a:schemeClr>
              </a:solidFill>
              <a:latin typeface="Avenir Book"/>
              <a:cs typeface="Avenir Book"/>
            </a:endParaRPr>
          </a:p>
        </p:txBody>
      </p:sp>
      <p:sp>
        <p:nvSpPr>
          <p:cNvPr id="26" name="Rounded Rectangle 25"/>
          <p:cNvSpPr/>
          <p:nvPr/>
        </p:nvSpPr>
        <p:spPr>
          <a:xfrm>
            <a:off x="38665" y="2548932"/>
            <a:ext cx="2993728"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Independent production companies</a:t>
            </a:r>
            <a:endParaRPr lang="en-US" sz="1000" b="1" dirty="0">
              <a:solidFill>
                <a:schemeClr val="bg1">
                  <a:lumMod val="65000"/>
                </a:schemeClr>
              </a:solidFill>
              <a:latin typeface="Avenir Book"/>
              <a:cs typeface="Avenir Book"/>
            </a:endParaRPr>
          </a:p>
        </p:txBody>
      </p:sp>
      <p:sp>
        <p:nvSpPr>
          <p:cNvPr id="27" name="Right Bracket 26"/>
          <p:cNvSpPr/>
          <p:nvPr/>
        </p:nvSpPr>
        <p:spPr>
          <a:xfrm rot="16200000">
            <a:off x="970875" y="327262"/>
            <a:ext cx="45719" cy="1199452"/>
          </a:xfrm>
          <a:prstGeom prst="righ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341734" y="249768"/>
            <a:ext cx="2377574"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PRODUCTION (&amp; MARKETING)</a:t>
            </a:r>
            <a:endParaRPr lang="en-US" sz="1200" b="1" dirty="0">
              <a:solidFill>
                <a:schemeClr val="bg1">
                  <a:lumMod val="65000"/>
                </a:schemeClr>
              </a:solidFill>
              <a:latin typeface="Avenir Book"/>
              <a:cs typeface="Avenir Book"/>
            </a:endParaRPr>
          </a:p>
        </p:txBody>
      </p:sp>
      <p:sp>
        <p:nvSpPr>
          <p:cNvPr id="29" name="TextBox 28"/>
          <p:cNvSpPr txBox="1"/>
          <p:nvPr/>
        </p:nvSpPr>
        <p:spPr>
          <a:xfrm>
            <a:off x="5046676" y="285178"/>
            <a:ext cx="2043292" cy="461665"/>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B2C DISTRIBUTION &amp; TRANSMISSION/DELIVERY</a:t>
            </a:r>
            <a:endParaRPr lang="en-US" sz="1200" b="1" dirty="0">
              <a:solidFill>
                <a:schemeClr val="bg1">
                  <a:lumMod val="65000"/>
                </a:schemeClr>
              </a:solidFill>
              <a:latin typeface="Avenir Book"/>
              <a:cs typeface="Avenir Book"/>
            </a:endParaRPr>
          </a:p>
        </p:txBody>
      </p:sp>
      <p:sp>
        <p:nvSpPr>
          <p:cNvPr id="31" name="TextBox 30"/>
          <p:cNvSpPr txBox="1"/>
          <p:nvPr/>
        </p:nvSpPr>
        <p:spPr>
          <a:xfrm>
            <a:off x="7593044" y="281078"/>
            <a:ext cx="1334512"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CONSUMPTION</a:t>
            </a:r>
            <a:endParaRPr lang="en-US" sz="1200" b="1" dirty="0">
              <a:solidFill>
                <a:schemeClr val="bg1">
                  <a:lumMod val="65000"/>
                </a:schemeClr>
              </a:solidFill>
              <a:latin typeface="Avenir Book"/>
              <a:cs typeface="Avenir Book"/>
            </a:endParaRPr>
          </a:p>
        </p:txBody>
      </p:sp>
      <p:sp>
        <p:nvSpPr>
          <p:cNvPr id="33" name="Rounded Rectangle 32"/>
          <p:cNvSpPr/>
          <p:nvPr/>
        </p:nvSpPr>
        <p:spPr>
          <a:xfrm>
            <a:off x="4096725" y="2549675"/>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Basic Cable</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(F/X, AMC, ESPN)</a:t>
            </a:r>
          </a:p>
        </p:txBody>
      </p:sp>
      <p:sp>
        <p:nvSpPr>
          <p:cNvPr id="34" name="Rounded Rectangle 33"/>
          <p:cNvSpPr/>
          <p:nvPr/>
        </p:nvSpPr>
        <p:spPr>
          <a:xfrm>
            <a:off x="4097477" y="322438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Pay TV</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(HBO, Showtime)</a:t>
            </a:r>
          </a:p>
        </p:txBody>
      </p:sp>
      <p:sp>
        <p:nvSpPr>
          <p:cNvPr id="47" name="TextBox 46"/>
          <p:cNvSpPr txBox="1"/>
          <p:nvPr/>
        </p:nvSpPr>
        <p:spPr>
          <a:xfrm>
            <a:off x="5056952" y="2628897"/>
            <a:ext cx="1204239" cy="369332"/>
          </a:xfrm>
          <a:prstGeom prst="rect">
            <a:avLst/>
          </a:prstGeom>
          <a:noFill/>
        </p:spPr>
        <p:txBody>
          <a:bodyPr wrap="none" rtlCol="0">
            <a:spAutoFit/>
          </a:bodyPr>
          <a:lstStyle/>
          <a:p>
            <a:r>
              <a:rPr lang="en-US" sz="900" dirty="0" smtClean="0">
                <a:solidFill>
                  <a:schemeClr val="bg1">
                    <a:lumMod val="65000"/>
                  </a:schemeClr>
                </a:solidFill>
                <a:latin typeface="Avenir Book"/>
                <a:cs typeface="Avenir Book"/>
              </a:rPr>
              <a:t>Affiliated (14%)</a:t>
            </a:r>
          </a:p>
          <a:p>
            <a:r>
              <a:rPr lang="en-US" sz="900" dirty="0" smtClean="0">
                <a:solidFill>
                  <a:schemeClr val="bg1">
                    <a:lumMod val="65000"/>
                  </a:schemeClr>
                </a:solidFill>
                <a:latin typeface="Avenir Book"/>
                <a:cs typeface="Avenir Book"/>
              </a:rPr>
              <a:t>Non-affiliated (84%)</a:t>
            </a:r>
          </a:p>
        </p:txBody>
      </p:sp>
      <p:sp>
        <p:nvSpPr>
          <p:cNvPr id="48" name="Right Brace 47"/>
          <p:cNvSpPr/>
          <p:nvPr/>
        </p:nvSpPr>
        <p:spPr>
          <a:xfrm>
            <a:off x="5056952" y="2628897"/>
            <a:ext cx="84670" cy="341483"/>
          </a:xfrm>
          <a:prstGeom prst="rightBrace">
            <a:avLst/>
          </a:prstGeom>
          <a:ln w="6350" cap="flat" cmpd="sng" algn="ctr">
            <a:solidFill>
              <a:srgbClr val="A6A6A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ounded Rectangle 61"/>
          <p:cNvSpPr/>
          <p:nvPr/>
        </p:nvSpPr>
        <p:spPr>
          <a:xfrm>
            <a:off x="49343" y="3198984"/>
            <a:ext cx="2086739"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Cable TV Networks</a:t>
            </a:r>
          </a:p>
          <a:p>
            <a:pPr algn="ctr"/>
            <a:r>
              <a:rPr lang="en-US" sz="1000" b="1" dirty="0" smtClean="0">
                <a:solidFill>
                  <a:schemeClr val="bg1">
                    <a:lumMod val="65000"/>
                  </a:schemeClr>
                </a:solidFill>
                <a:latin typeface="Avenir Book"/>
                <a:cs typeface="Avenir Book"/>
              </a:rPr>
              <a:t>“Original Production”</a:t>
            </a:r>
            <a:endParaRPr lang="en-US" sz="1000" b="1" dirty="0">
              <a:solidFill>
                <a:schemeClr val="bg1">
                  <a:lumMod val="65000"/>
                </a:schemeClr>
              </a:solidFill>
              <a:latin typeface="Avenir Book"/>
              <a:cs typeface="Avenir Book"/>
            </a:endParaRPr>
          </a:p>
        </p:txBody>
      </p:sp>
      <p:sp>
        <p:nvSpPr>
          <p:cNvPr id="66" name="TextBox 65"/>
          <p:cNvSpPr txBox="1"/>
          <p:nvPr/>
        </p:nvSpPr>
        <p:spPr>
          <a:xfrm>
            <a:off x="3013330" y="295934"/>
            <a:ext cx="2043292" cy="276999"/>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B2B DISTRIBUTION</a:t>
            </a:r>
            <a:endParaRPr lang="en-US" sz="1200" b="1" dirty="0">
              <a:solidFill>
                <a:schemeClr val="bg1">
                  <a:lumMod val="65000"/>
                </a:schemeClr>
              </a:solidFill>
              <a:latin typeface="Avenir Book"/>
              <a:cs typeface="Avenir Book"/>
            </a:endParaRPr>
          </a:p>
        </p:txBody>
      </p:sp>
      <p:sp>
        <p:nvSpPr>
          <p:cNvPr id="32" name="Rounded Rectangle 31"/>
          <p:cNvSpPr/>
          <p:nvPr/>
        </p:nvSpPr>
        <p:spPr>
          <a:xfrm>
            <a:off x="64137" y="5820843"/>
            <a:ext cx="2894651" cy="300557"/>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End users</a:t>
            </a:r>
            <a:endParaRPr lang="en-US" sz="1000" b="1" dirty="0">
              <a:solidFill>
                <a:schemeClr val="bg1">
                  <a:lumMod val="65000"/>
                </a:schemeClr>
              </a:solidFill>
              <a:latin typeface="Avenir Book"/>
              <a:cs typeface="Avenir Book"/>
            </a:endParaRPr>
          </a:p>
        </p:txBody>
      </p:sp>
      <p:sp>
        <p:nvSpPr>
          <p:cNvPr id="35" name="Rounded Rectangle 34"/>
          <p:cNvSpPr/>
          <p:nvPr/>
        </p:nvSpPr>
        <p:spPr>
          <a:xfrm>
            <a:off x="49343" y="5279902"/>
            <a:ext cx="1958824" cy="443560"/>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r>
              <a:rPr lang="en-US" sz="1000" b="1" dirty="0" smtClean="0">
                <a:solidFill>
                  <a:schemeClr val="bg1">
                    <a:lumMod val="65000"/>
                  </a:schemeClr>
                </a:solidFill>
                <a:latin typeface="Avenir Book"/>
                <a:cs typeface="Avenir Book"/>
              </a:rPr>
              <a:t> (e.g. Netflix, Amazon)</a:t>
            </a:r>
          </a:p>
          <a:p>
            <a:pPr algn="ctr"/>
            <a:r>
              <a:rPr lang="en-US" sz="1000" b="1" dirty="0" smtClean="0">
                <a:solidFill>
                  <a:schemeClr val="bg1">
                    <a:lumMod val="65000"/>
                  </a:schemeClr>
                </a:solidFill>
                <a:latin typeface="Avenir Book"/>
                <a:cs typeface="Avenir Book"/>
              </a:rPr>
              <a:t>“Original Productions”</a:t>
            </a:r>
            <a:endParaRPr lang="en-US" sz="1000" b="1" dirty="0">
              <a:solidFill>
                <a:schemeClr val="bg1">
                  <a:lumMod val="65000"/>
                </a:schemeClr>
              </a:solidFill>
              <a:latin typeface="Avenir Book"/>
              <a:cs typeface="Avenir Book"/>
            </a:endParaRPr>
          </a:p>
        </p:txBody>
      </p:sp>
      <p:sp>
        <p:nvSpPr>
          <p:cNvPr id="36" name="Rounded Rectangle 35"/>
          <p:cNvSpPr/>
          <p:nvPr/>
        </p:nvSpPr>
        <p:spPr>
          <a:xfrm>
            <a:off x="4068853" y="5276606"/>
            <a:ext cx="958469" cy="673104"/>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(Netflix, Amazon, </a:t>
            </a:r>
            <a:r>
              <a:rPr lang="en-US" sz="1000" b="1" dirty="0" err="1" smtClean="0">
                <a:solidFill>
                  <a:schemeClr val="bg1">
                    <a:lumMod val="65000"/>
                  </a:schemeClr>
                </a:solidFill>
                <a:latin typeface="Avenir Book"/>
                <a:cs typeface="Avenir Book"/>
              </a:rPr>
              <a:t>Hulu</a:t>
            </a:r>
            <a:r>
              <a:rPr lang="en-US" sz="1000" b="1" dirty="0" smtClean="0">
                <a:solidFill>
                  <a:schemeClr val="bg1">
                    <a:lumMod val="65000"/>
                  </a:schemeClr>
                </a:solidFill>
                <a:latin typeface="Avenir Book"/>
                <a:cs typeface="Avenir Book"/>
              </a:rPr>
              <a:t>)</a:t>
            </a:r>
            <a:endParaRPr lang="en-US" sz="800" b="1" dirty="0" smtClean="0">
              <a:solidFill>
                <a:schemeClr val="bg1">
                  <a:lumMod val="65000"/>
                </a:schemeClr>
              </a:solidFill>
              <a:latin typeface="Avenir Book"/>
              <a:cs typeface="Avenir Book"/>
            </a:endParaRPr>
          </a:p>
        </p:txBody>
      </p:sp>
      <p:sp>
        <p:nvSpPr>
          <p:cNvPr id="37" name="Rounded Rectangle 36"/>
          <p:cNvSpPr/>
          <p:nvPr/>
        </p:nvSpPr>
        <p:spPr>
          <a:xfrm>
            <a:off x="6156899" y="572769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38" name="Rounded Rectangle 37"/>
          <p:cNvSpPr/>
          <p:nvPr/>
        </p:nvSpPr>
        <p:spPr>
          <a:xfrm>
            <a:off x="6168847" y="6161851"/>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Wireless</a:t>
            </a:r>
          </a:p>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40" name="Rounded Rectangle 39"/>
          <p:cNvSpPr/>
          <p:nvPr/>
        </p:nvSpPr>
        <p:spPr>
          <a:xfrm>
            <a:off x="1051196"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41" name="Rounded Rectangle 40"/>
          <p:cNvSpPr/>
          <p:nvPr/>
        </p:nvSpPr>
        <p:spPr>
          <a:xfrm>
            <a:off x="26127"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42" name="Rounded Rectangle 41"/>
          <p:cNvSpPr/>
          <p:nvPr/>
        </p:nvSpPr>
        <p:spPr>
          <a:xfrm>
            <a:off x="2059882"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43" name="Rounded Rectangle 42"/>
          <p:cNvSpPr/>
          <p:nvPr/>
        </p:nvSpPr>
        <p:spPr>
          <a:xfrm>
            <a:off x="3061304"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a:t>
            </a:r>
            <a:r>
              <a:rPr lang="en-US" sz="800" b="1" dirty="0" err="1" smtClean="0">
                <a:latin typeface="Avenir Book"/>
                <a:cs typeface="Avenir Book"/>
              </a:rPr>
              <a:t>OVDs</a:t>
            </a:r>
            <a:r>
              <a:rPr lang="en-US" sz="800" b="1" dirty="0" smtClean="0">
                <a:latin typeface="Avenir Book"/>
                <a:cs typeface="Avenir Book"/>
              </a:rPr>
              <a:t>)</a:t>
            </a:r>
            <a:endParaRPr lang="en-US" sz="800" b="1" dirty="0">
              <a:latin typeface="Avenir Book"/>
              <a:cs typeface="Avenir Book"/>
            </a:endParaRPr>
          </a:p>
        </p:txBody>
      </p:sp>
      <p:sp>
        <p:nvSpPr>
          <p:cNvPr id="45" name="Rounded Rectangle 44"/>
          <p:cNvSpPr/>
          <p:nvPr/>
        </p:nvSpPr>
        <p:spPr>
          <a:xfrm>
            <a:off x="4069484"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Distribution</a:t>
            </a:r>
          </a:p>
          <a:p>
            <a:pPr algn="ctr"/>
            <a:r>
              <a:rPr lang="en-US" sz="800" b="1" dirty="0" smtClean="0">
                <a:latin typeface="Avenir Book"/>
                <a:cs typeface="Avenir Book"/>
              </a:rPr>
              <a:t>(</a:t>
            </a:r>
            <a:r>
              <a:rPr lang="en-US" sz="800" b="1" dirty="0" err="1" smtClean="0">
                <a:latin typeface="Avenir Book"/>
                <a:cs typeface="Avenir Book"/>
              </a:rPr>
              <a:t>OVDs</a:t>
            </a:r>
            <a:r>
              <a:rPr lang="en-US" sz="800" b="1" dirty="0" smtClean="0">
                <a:latin typeface="Avenir Book"/>
                <a:cs typeface="Avenir Book"/>
              </a:rPr>
              <a:t> distribute to end users)</a:t>
            </a:r>
            <a:endParaRPr lang="en-US" sz="800" b="1" dirty="0">
              <a:latin typeface="Avenir Book"/>
              <a:cs typeface="Avenir Book"/>
            </a:endParaRPr>
          </a:p>
        </p:txBody>
      </p:sp>
      <p:sp>
        <p:nvSpPr>
          <p:cNvPr id="46" name="Rounded Rectangle 45"/>
          <p:cNvSpPr/>
          <p:nvPr/>
        </p:nvSpPr>
        <p:spPr>
          <a:xfrm>
            <a:off x="5108389"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 Delivery/</a:t>
            </a:r>
          </a:p>
          <a:p>
            <a:pPr algn="ctr"/>
            <a:r>
              <a:rPr lang="en-US" sz="900" b="1" dirty="0" smtClean="0">
                <a:latin typeface="Avenir Book"/>
                <a:cs typeface="Avenir Book"/>
              </a:rPr>
              <a:t>Transmission</a:t>
            </a:r>
          </a:p>
          <a:p>
            <a:pPr algn="ctr"/>
            <a:r>
              <a:rPr lang="en-US" sz="900" b="1" dirty="0" smtClean="0">
                <a:latin typeface="Avenir Book"/>
                <a:cs typeface="Avenir Book"/>
              </a:rPr>
              <a:t>CDN Interconnect.</a:t>
            </a:r>
          </a:p>
        </p:txBody>
      </p:sp>
      <p:sp>
        <p:nvSpPr>
          <p:cNvPr id="49" name="Rounded Rectangle 48"/>
          <p:cNvSpPr/>
          <p:nvPr/>
        </p:nvSpPr>
        <p:spPr>
          <a:xfrm>
            <a:off x="6137089"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Delivery/</a:t>
            </a:r>
          </a:p>
          <a:p>
            <a:pPr algn="ctr"/>
            <a:r>
              <a:rPr lang="en-US" sz="900" b="1" dirty="0" smtClean="0">
                <a:latin typeface="Avenir Book"/>
                <a:cs typeface="Avenir Book"/>
              </a:rPr>
              <a:t>Transmission</a:t>
            </a:r>
          </a:p>
          <a:p>
            <a:pPr algn="ctr"/>
            <a:r>
              <a:rPr lang="en-US" sz="900" b="1" dirty="0" smtClean="0">
                <a:latin typeface="Avenir Book"/>
                <a:cs typeface="Avenir Book"/>
              </a:rPr>
              <a:t>Access</a:t>
            </a:r>
          </a:p>
        </p:txBody>
      </p:sp>
      <p:sp>
        <p:nvSpPr>
          <p:cNvPr id="50" name="Rounded Rectangle 49"/>
          <p:cNvSpPr/>
          <p:nvPr/>
        </p:nvSpPr>
        <p:spPr>
          <a:xfrm>
            <a:off x="5146878" y="57371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1" name="Rounded Rectangle 50"/>
          <p:cNvSpPr/>
          <p:nvPr/>
        </p:nvSpPr>
        <p:spPr>
          <a:xfrm>
            <a:off x="5158826" y="617125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Wireless</a:t>
            </a:r>
          </a:p>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2" name="Rounded Rectangle 51"/>
          <p:cNvSpPr/>
          <p:nvPr/>
        </p:nvSpPr>
        <p:spPr>
          <a:xfrm>
            <a:off x="51468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chemeClr val="bg1">
                    <a:lumMod val="65000"/>
                  </a:schemeClr>
                </a:solidFill>
                <a:latin typeface="Avenir Book"/>
                <a:cs typeface="Avenir Book"/>
              </a:rPr>
              <a:t>OVDs</a:t>
            </a:r>
            <a:endParaRPr lang="en-US" sz="800" b="1" dirty="0" smtClean="0">
              <a:solidFill>
                <a:schemeClr val="bg1">
                  <a:lumMod val="65000"/>
                </a:schemeClr>
              </a:solidFill>
              <a:latin typeface="Avenir Book"/>
              <a:cs typeface="Avenir Book"/>
            </a:endParaRPr>
          </a:p>
          <a:p>
            <a:pPr algn="ctr"/>
            <a:r>
              <a:rPr lang="en-US" sz="800" b="1" dirty="0" smtClean="0">
                <a:solidFill>
                  <a:schemeClr val="bg1">
                    <a:lumMod val="65000"/>
                  </a:schemeClr>
                </a:solidFill>
                <a:latin typeface="Avenir Book"/>
                <a:cs typeface="Avenir Book"/>
              </a:rPr>
              <a:t>Netflix, Apple)</a:t>
            </a:r>
          </a:p>
        </p:txBody>
      </p:sp>
      <p:cxnSp>
        <p:nvCxnSpPr>
          <p:cNvPr id="53" name="Straight Connector 52"/>
          <p:cNvCxnSpPr/>
          <p:nvPr/>
        </p:nvCxnSpPr>
        <p:spPr>
          <a:xfrm>
            <a:off x="160097" y="4052236"/>
            <a:ext cx="886905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61755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lumMod val="65000"/>
                  </a:schemeClr>
                </a:solidFill>
                <a:latin typeface="Avenir Book"/>
                <a:cs typeface="Avenir Book"/>
              </a:rPr>
              <a:t>Google?</a:t>
            </a:r>
          </a:p>
        </p:txBody>
      </p:sp>
      <p:sp>
        <p:nvSpPr>
          <p:cNvPr id="56" name="Rounded Rectangle 55"/>
          <p:cNvSpPr/>
          <p:nvPr/>
        </p:nvSpPr>
        <p:spPr>
          <a:xfrm>
            <a:off x="7154220" y="4350626"/>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latin typeface="Avenir Book"/>
                <a:cs typeface="Avenir Book"/>
              </a:rPr>
              <a:t>Integration/</a:t>
            </a:r>
          </a:p>
          <a:p>
            <a:pPr algn="ctr"/>
            <a:r>
              <a:rPr lang="en-US" sz="900" b="1" dirty="0" smtClean="0">
                <a:solidFill>
                  <a:schemeClr val="bg1"/>
                </a:solidFill>
                <a:latin typeface="Avenir Book"/>
                <a:cs typeface="Avenir Book"/>
              </a:rPr>
              <a:t>Aggregation</a:t>
            </a:r>
          </a:p>
          <a:p>
            <a:pPr algn="ctr"/>
            <a:r>
              <a:rPr lang="en-US" sz="900" b="1" dirty="0" smtClean="0">
                <a:solidFill>
                  <a:schemeClr val="bg1"/>
                </a:solidFill>
                <a:latin typeface="Avenir Book"/>
                <a:cs typeface="Avenir Book"/>
              </a:rPr>
              <a:t>Search/access</a:t>
            </a:r>
          </a:p>
        </p:txBody>
      </p:sp>
      <p:sp>
        <p:nvSpPr>
          <p:cNvPr id="57" name="Rounded Rectangle 56"/>
          <p:cNvSpPr/>
          <p:nvPr/>
        </p:nvSpPr>
        <p:spPr>
          <a:xfrm>
            <a:off x="8165661" y="4350626"/>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58" name="Rounded Rectangle 57"/>
          <p:cNvSpPr/>
          <p:nvPr/>
        </p:nvSpPr>
        <p:spPr>
          <a:xfrm>
            <a:off x="7154972" y="5295218"/>
            <a:ext cx="959221"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lumMod val="65000"/>
                  </a:schemeClr>
                </a:solidFill>
                <a:latin typeface="Avenir Book"/>
                <a:cs typeface="Avenir Book"/>
              </a:rPr>
              <a:t>Comcast?</a:t>
            </a:r>
          </a:p>
          <a:p>
            <a:pPr algn="ctr"/>
            <a:r>
              <a:rPr lang="en-US" sz="900" b="1" dirty="0" smtClean="0">
                <a:solidFill>
                  <a:schemeClr val="bg1">
                    <a:lumMod val="65000"/>
                  </a:schemeClr>
                </a:solidFill>
                <a:latin typeface="Avenir Book"/>
                <a:cs typeface="Avenir Book"/>
              </a:rPr>
              <a:t>Apple TV?</a:t>
            </a:r>
          </a:p>
          <a:p>
            <a:pPr algn="ctr"/>
            <a:r>
              <a:rPr lang="en-US" sz="900" b="1" dirty="0" smtClean="0">
                <a:solidFill>
                  <a:schemeClr val="bg1">
                    <a:lumMod val="65000"/>
                  </a:schemeClr>
                </a:solidFill>
                <a:latin typeface="Avenir Book"/>
                <a:cs typeface="Avenir Book"/>
              </a:rPr>
              <a:t> Android TV?</a:t>
            </a:r>
          </a:p>
          <a:p>
            <a:pPr algn="ctr"/>
            <a:r>
              <a:rPr lang="en-US" sz="900" b="1" dirty="0" smtClean="0">
                <a:solidFill>
                  <a:schemeClr val="bg1">
                    <a:lumMod val="65000"/>
                  </a:schemeClr>
                </a:solidFill>
                <a:latin typeface="Avenir Book"/>
                <a:cs typeface="Avenir Book"/>
              </a:rPr>
              <a:t>Amazon Fire</a:t>
            </a:r>
          </a:p>
          <a:p>
            <a:pPr algn="ctr"/>
            <a:r>
              <a:rPr lang="en-US" sz="900" b="1" dirty="0" err="1" smtClean="0">
                <a:solidFill>
                  <a:schemeClr val="bg1">
                    <a:lumMod val="65000"/>
                  </a:schemeClr>
                </a:solidFill>
                <a:latin typeface="Avenir Book"/>
                <a:cs typeface="Avenir Book"/>
              </a:rPr>
              <a:t>Tivo</a:t>
            </a:r>
            <a:endParaRPr lang="en-US" sz="900" b="1" dirty="0">
              <a:solidFill>
                <a:schemeClr val="bg1">
                  <a:lumMod val="65000"/>
                </a:schemeClr>
              </a:solidFill>
              <a:latin typeface="Avenir Book"/>
              <a:cs typeface="Avenir Book"/>
            </a:endParaRPr>
          </a:p>
        </p:txBody>
      </p:sp>
      <p:sp>
        <p:nvSpPr>
          <p:cNvPr id="59" name="Rounded Rectangle 58"/>
          <p:cNvSpPr/>
          <p:nvPr/>
        </p:nvSpPr>
        <p:spPr>
          <a:xfrm>
            <a:off x="8166413" y="5295218"/>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TVs</a:t>
            </a:r>
          </a:p>
          <a:p>
            <a:pPr algn="ctr"/>
            <a:r>
              <a:rPr lang="en-US" sz="1000" b="1" dirty="0" smtClean="0">
                <a:solidFill>
                  <a:schemeClr val="bg1">
                    <a:lumMod val="65000"/>
                  </a:schemeClr>
                </a:solidFill>
                <a:latin typeface="Avenir Book"/>
                <a:cs typeface="Avenir Book"/>
              </a:rPr>
              <a:t>Phones</a:t>
            </a:r>
          </a:p>
          <a:p>
            <a:pPr algn="ctr"/>
            <a:r>
              <a:rPr lang="en-US" sz="1000" b="1" dirty="0" smtClean="0">
                <a:solidFill>
                  <a:schemeClr val="bg1">
                    <a:lumMod val="65000"/>
                  </a:schemeClr>
                </a:solidFill>
                <a:latin typeface="Avenir Book"/>
                <a:cs typeface="Avenir Book"/>
              </a:rPr>
              <a:t>tablets</a:t>
            </a:r>
            <a:endParaRPr lang="en-US" sz="1000" b="1" dirty="0">
              <a:solidFill>
                <a:schemeClr val="bg1">
                  <a:lumMod val="65000"/>
                </a:schemeClr>
              </a:solidFill>
              <a:latin typeface="Avenir Book"/>
              <a:cs typeface="Avenir Book"/>
            </a:endParaRPr>
          </a:p>
        </p:txBody>
      </p:sp>
      <p:cxnSp>
        <p:nvCxnSpPr>
          <p:cNvPr id="60" name="Straight Arrow Connector 59"/>
          <p:cNvCxnSpPr>
            <a:stCxn id="9" idx="2"/>
          </p:cNvCxnSpPr>
          <p:nvPr/>
        </p:nvCxnSpPr>
        <p:spPr>
          <a:xfrm rot="5400000">
            <a:off x="4116426" y="2257061"/>
            <a:ext cx="2553874" cy="1414126"/>
          </a:xfrm>
          <a:prstGeom prst="straightConnector1">
            <a:avLst/>
          </a:prstGeom>
          <a:ln w="25400" cap="flat" cmpd="sng" algn="ctr">
            <a:solidFill>
              <a:schemeClr val="accent2">
                <a:lumMod val="75000"/>
              </a:schemeClr>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1" name="Right Bracket 60"/>
          <p:cNvSpPr/>
          <p:nvPr/>
        </p:nvSpPr>
        <p:spPr>
          <a:xfrm rot="16200000">
            <a:off x="6152718" y="3720076"/>
            <a:ext cx="45719" cy="1199452"/>
          </a:xfrm>
          <a:prstGeom prst="rightBracket">
            <a:avLst/>
          </a:prstGeom>
          <a:ln w="12700" cap="flat" cmpd="sng" algn="ctr">
            <a:solidFill>
              <a:srgbClr val="9537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4" name="Straight Arrow Connector 63"/>
          <p:cNvCxnSpPr>
            <a:stCxn id="9" idx="2"/>
          </p:cNvCxnSpPr>
          <p:nvPr/>
        </p:nvCxnSpPr>
        <p:spPr>
          <a:xfrm rot="16200000" flipH="1">
            <a:off x="4849185" y="2938427"/>
            <a:ext cx="2508155" cy="5673"/>
          </a:xfrm>
          <a:prstGeom prst="straightConnector1">
            <a:avLst/>
          </a:prstGeom>
          <a:ln w="25400" cap="flat" cmpd="sng" algn="ctr">
            <a:solidFill>
              <a:schemeClr val="accent2">
                <a:lumMod val="75000"/>
              </a:schemeClr>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0" y="0"/>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incumbent MVPD value chain</a:t>
            </a:r>
          </a:p>
        </p:txBody>
      </p:sp>
      <p:sp>
        <p:nvSpPr>
          <p:cNvPr id="55" name="TextBox 54"/>
          <p:cNvSpPr txBox="1"/>
          <p:nvPr/>
        </p:nvSpPr>
        <p:spPr>
          <a:xfrm>
            <a:off x="6118048" y="2571057"/>
            <a:ext cx="2976422" cy="900246"/>
          </a:xfrm>
          <a:prstGeom prst="rect">
            <a:avLst/>
          </a:prstGeom>
          <a:solidFill>
            <a:schemeClr val="bg1"/>
          </a:solidFill>
        </p:spPr>
        <p:txBody>
          <a:bodyPr wrap="square" rtlCol="0">
            <a:spAutoFit/>
          </a:bodyPr>
          <a:lstStyle/>
          <a:p>
            <a:r>
              <a:rPr lang="en-US" sz="1050" b="1" dirty="0" smtClean="0">
                <a:solidFill>
                  <a:schemeClr val="accent2">
                    <a:lumMod val="75000"/>
                  </a:schemeClr>
                </a:solidFill>
                <a:latin typeface="Avenir Book"/>
                <a:cs typeface="Avenir Book"/>
              </a:rPr>
              <a:t>The great de-coupling: distribution is decoupled from the network, i.e., delivery or transmission is separated from B2C content aggregation (Internet as an “open” platform)</a:t>
            </a:r>
          </a:p>
          <a:p>
            <a:endParaRPr lang="en-US" sz="1050" b="1" dirty="0" smtClean="0">
              <a:solidFill>
                <a:schemeClr val="accent2">
                  <a:lumMod val="75000"/>
                </a:schemeClr>
              </a:solidFill>
              <a:latin typeface="Avenir Book"/>
              <a:cs typeface="Avenir Book"/>
            </a:endParaRPr>
          </a:p>
        </p:txBody>
      </p:sp>
      <p:cxnSp>
        <p:nvCxnSpPr>
          <p:cNvPr id="72" name="Straight Arrow Connector 71"/>
          <p:cNvCxnSpPr/>
          <p:nvPr/>
        </p:nvCxnSpPr>
        <p:spPr>
          <a:xfrm rot="5400000">
            <a:off x="6417442" y="3883198"/>
            <a:ext cx="468222" cy="247503"/>
          </a:xfrm>
          <a:prstGeom prst="straightConnector1">
            <a:avLst/>
          </a:prstGeom>
          <a:ln w="25400" cap="flat" cmpd="sng" algn="ctr">
            <a:solidFill>
              <a:schemeClr val="accent2">
                <a:lumMod val="75000"/>
              </a:schemeClr>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242605" y="3364080"/>
            <a:ext cx="2928871" cy="577081"/>
          </a:xfrm>
          <a:prstGeom prst="rect">
            <a:avLst/>
          </a:prstGeom>
          <a:solidFill>
            <a:schemeClr val="bg1"/>
          </a:solidFill>
        </p:spPr>
        <p:txBody>
          <a:bodyPr wrap="square" rtlCol="0">
            <a:spAutoFit/>
          </a:bodyPr>
          <a:lstStyle/>
          <a:p>
            <a:r>
              <a:rPr lang="en-US" sz="1050" b="1" dirty="0" smtClean="0">
                <a:solidFill>
                  <a:schemeClr val="accent2">
                    <a:lumMod val="75000"/>
                  </a:schemeClr>
                </a:solidFill>
                <a:latin typeface="Avenir Book"/>
                <a:cs typeface="Avenir Book"/>
              </a:rPr>
              <a:t>Furthermore, the delivery infra is broken into </a:t>
            </a:r>
            <a:r>
              <a:rPr lang="en-US" sz="1050" b="1" dirty="0" err="1" smtClean="0">
                <a:solidFill>
                  <a:schemeClr val="accent2">
                    <a:lumMod val="75000"/>
                  </a:schemeClr>
                </a:solidFill>
                <a:latin typeface="Avenir Book"/>
                <a:cs typeface="Avenir Book"/>
              </a:rPr>
              <a:t>CDNs</a:t>
            </a:r>
            <a:r>
              <a:rPr lang="en-US" sz="1050" b="1" dirty="0" smtClean="0">
                <a:solidFill>
                  <a:schemeClr val="accent2">
                    <a:lumMod val="75000"/>
                  </a:schemeClr>
                </a:solidFill>
                <a:latin typeface="Avenir Book"/>
                <a:cs typeface="Avenir Book"/>
              </a:rPr>
              <a:t> and last-mile access. Netflix (and Apple?) have their own </a:t>
            </a:r>
            <a:r>
              <a:rPr lang="en-US" sz="1050" b="1" dirty="0" err="1" smtClean="0">
                <a:solidFill>
                  <a:schemeClr val="accent2">
                    <a:lumMod val="75000"/>
                  </a:schemeClr>
                </a:solidFill>
                <a:latin typeface="Avenir Book"/>
                <a:cs typeface="Avenir Book"/>
              </a:rPr>
              <a:t>CDNs</a:t>
            </a:r>
            <a:r>
              <a:rPr lang="en-US" sz="1050" b="1" dirty="0" smtClean="0">
                <a:solidFill>
                  <a:schemeClr val="accent2">
                    <a:lumMod val="75000"/>
                  </a:schemeClr>
                </a:solidFill>
                <a:latin typeface="Avenir Book"/>
                <a:cs typeface="Avenir Book"/>
              </a:rPr>
              <a:t>.</a:t>
            </a:r>
            <a:endParaRPr lang="en-US" sz="1050" b="1" dirty="0">
              <a:solidFill>
                <a:schemeClr val="accent2">
                  <a:lumMod val="75000"/>
                </a:schemeClr>
              </a:solidFill>
              <a:latin typeface="Avenir Book"/>
              <a:cs typeface="Avenir Book"/>
            </a:endParaRPr>
          </a:p>
        </p:txBody>
      </p:sp>
      <p:sp>
        <p:nvSpPr>
          <p:cNvPr id="74" name="TextBox 73"/>
          <p:cNvSpPr txBox="1"/>
          <p:nvPr/>
        </p:nvSpPr>
        <p:spPr>
          <a:xfrm>
            <a:off x="37912" y="4053824"/>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entrant OVD value chain</a:t>
            </a:r>
          </a:p>
        </p:txBody>
      </p:sp>
      <p:sp>
        <p:nvSpPr>
          <p:cNvPr id="75" name="Rectangle 74"/>
          <p:cNvSpPr/>
          <p:nvPr/>
        </p:nvSpPr>
        <p:spPr>
          <a:xfrm>
            <a:off x="191098" y="2796181"/>
            <a:ext cx="3479202" cy="461665"/>
          </a:xfrm>
          <a:prstGeom prst="rect">
            <a:avLst/>
          </a:prstGeom>
          <a:solidFill>
            <a:schemeClr val="bg1"/>
          </a:solidFill>
        </p:spPr>
        <p:txBody>
          <a:bodyPr wrap="square">
            <a:spAutoFit/>
          </a:bodyPr>
          <a:lstStyle/>
          <a:p>
            <a:r>
              <a:rPr lang="en-US" sz="2400" b="1" dirty="0" smtClean="0">
                <a:solidFill>
                  <a:srgbClr val="953735"/>
                </a:solidFill>
                <a:latin typeface="Avenir Book"/>
                <a:cs typeface="Avenir Book"/>
              </a:rPr>
              <a:t>The great de-coupling</a:t>
            </a:r>
          </a:p>
        </p:txBody>
      </p:sp>
      <p:sp>
        <p:nvSpPr>
          <p:cNvPr id="76" name="Rectangle 75"/>
          <p:cNvSpPr/>
          <p:nvPr/>
        </p:nvSpPr>
        <p:spPr>
          <a:xfrm>
            <a:off x="0" y="0"/>
            <a:ext cx="9171476"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2981"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5" name="Rounded Rectangle 4"/>
          <p:cNvSpPr/>
          <p:nvPr/>
        </p:nvSpPr>
        <p:spPr>
          <a:xfrm>
            <a:off x="37912"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6" name="Rounded Rectangle 5"/>
          <p:cNvSpPr/>
          <p:nvPr/>
        </p:nvSpPr>
        <p:spPr>
          <a:xfrm>
            <a:off x="2071667"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8" name="Rounded Rectangle 7"/>
          <p:cNvSpPr/>
          <p:nvPr/>
        </p:nvSpPr>
        <p:spPr>
          <a:xfrm>
            <a:off x="4096725" y="937148"/>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(TV Networks distribute to </a:t>
            </a:r>
            <a:r>
              <a:rPr lang="en-US" sz="800" b="1" dirty="0" err="1" smtClean="0">
                <a:latin typeface="Avenir Book"/>
                <a:cs typeface="Avenir Book"/>
              </a:rPr>
              <a:t>MVPDs</a:t>
            </a:r>
            <a:r>
              <a:rPr lang="en-US" sz="800" b="1" dirty="0" smtClean="0">
                <a:latin typeface="Avenir Book"/>
                <a:cs typeface="Avenir Book"/>
              </a:rPr>
              <a:t>)</a:t>
            </a:r>
            <a:endParaRPr lang="en-US" sz="800" b="1" dirty="0">
              <a:latin typeface="Avenir Book"/>
              <a:cs typeface="Avenir Book"/>
            </a:endParaRPr>
          </a:p>
        </p:txBody>
      </p:sp>
      <p:sp>
        <p:nvSpPr>
          <p:cNvPr id="9" name="Rounded Rectangle 8"/>
          <p:cNvSpPr/>
          <p:nvPr/>
        </p:nvSpPr>
        <p:spPr>
          <a:xfrm>
            <a:off x="5110884" y="937148"/>
            <a:ext cx="1979084"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Multi-channel aggregation</a:t>
            </a:r>
          </a:p>
          <a:p>
            <a:pPr algn="ctr"/>
            <a:r>
              <a:rPr lang="en-US" sz="1000" b="1" dirty="0" smtClean="0">
                <a:latin typeface="Avenir Book"/>
                <a:cs typeface="Avenir Book"/>
              </a:rPr>
              <a:t>Distribution &amp; Transmission</a:t>
            </a:r>
          </a:p>
          <a:p>
            <a:pPr algn="ctr"/>
            <a:r>
              <a:rPr lang="en-US" sz="800" b="1" dirty="0" smtClean="0">
                <a:latin typeface="Avenir Book"/>
                <a:cs typeface="Avenir Book"/>
              </a:rPr>
              <a:t>(</a:t>
            </a:r>
            <a:r>
              <a:rPr lang="en-US" sz="800" b="1" dirty="0" err="1" smtClean="0">
                <a:latin typeface="Avenir Book"/>
                <a:cs typeface="Avenir Book"/>
              </a:rPr>
              <a:t>MVPDs</a:t>
            </a:r>
            <a:r>
              <a:rPr lang="en-US" sz="800" b="1" dirty="0" smtClean="0">
                <a:latin typeface="Avenir Book"/>
                <a:cs typeface="Avenir Book"/>
              </a:rPr>
              <a:t> distribute to end users)</a:t>
            </a:r>
            <a:endParaRPr lang="en-US" sz="800" b="1" dirty="0">
              <a:latin typeface="Avenir Book"/>
              <a:cs typeface="Avenir Book"/>
            </a:endParaRPr>
          </a:p>
        </p:txBody>
      </p:sp>
      <p:sp>
        <p:nvSpPr>
          <p:cNvPr id="12" name="Rounded Rectangle 11"/>
          <p:cNvSpPr/>
          <p:nvPr/>
        </p:nvSpPr>
        <p:spPr>
          <a:xfrm>
            <a:off x="8003945" y="9371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13" name="TextBox 12"/>
          <p:cNvSpPr txBox="1"/>
          <p:nvPr/>
        </p:nvSpPr>
        <p:spPr>
          <a:xfrm>
            <a:off x="559288" y="682790"/>
            <a:ext cx="915635" cy="230832"/>
          </a:xfrm>
          <a:prstGeom prst="rect">
            <a:avLst/>
          </a:prstGeom>
          <a:solidFill>
            <a:schemeClr val="bg1"/>
          </a:solidFill>
        </p:spPr>
        <p:txBody>
          <a:bodyPr wrap="none" rtlCol="0">
            <a:spAutoFit/>
          </a:bodyPr>
          <a:lstStyle/>
          <a:p>
            <a:pPr algn="ctr"/>
            <a:r>
              <a:rPr lang="en-US" sz="900" b="1" dirty="0" smtClean="0">
                <a:solidFill>
                  <a:schemeClr val="bg1">
                    <a:lumMod val="65000"/>
                  </a:schemeClr>
                </a:solidFill>
                <a:latin typeface="Avenir Book"/>
                <a:cs typeface="Avenir Book"/>
              </a:rPr>
              <a:t>Preproduction</a:t>
            </a:r>
            <a:endParaRPr lang="en-US" sz="900" b="1" dirty="0">
              <a:solidFill>
                <a:schemeClr val="bg1">
                  <a:lumMod val="65000"/>
                </a:schemeClr>
              </a:solidFill>
              <a:latin typeface="Avenir Book"/>
              <a:cs typeface="Avenir Book"/>
            </a:endParaRPr>
          </a:p>
        </p:txBody>
      </p:sp>
      <p:sp>
        <p:nvSpPr>
          <p:cNvPr id="15" name="Left Bracket 14"/>
          <p:cNvSpPr/>
          <p:nvPr/>
        </p:nvSpPr>
        <p:spPr>
          <a:xfrm rot="5400000">
            <a:off x="1369868" y="-541170"/>
            <a:ext cx="302573" cy="2562623"/>
          </a:xfrm>
          <a:prstGeom prst="lef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ounded Rectangle 17"/>
          <p:cNvSpPr/>
          <p:nvPr/>
        </p:nvSpPr>
        <p:spPr>
          <a:xfrm>
            <a:off x="38664" y="1881740"/>
            <a:ext cx="3993646"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Major Studios</a:t>
            </a:r>
            <a:endParaRPr lang="en-US" sz="1000" b="1" dirty="0">
              <a:solidFill>
                <a:schemeClr val="bg1">
                  <a:lumMod val="65000"/>
                </a:schemeClr>
              </a:solidFill>
              <a:latin typeface="Avenir Book"/>
              <a:cs typeface="Avenir Book"/>
            </a:endParaRPr>
          </a:p>
        </p:txBody>
      </p:sp>
      <p:sp>
        <p:nvSpPr>
          <p:cNvPr id="21" name="Rounded Rectangle 20"/>
          <p:cNvSpPr/>
          <p:nvPr/>
        </p:nvSpPr>
        <p:spPr>
          <a:xfrm>
            <a:off x="4097477" y="188174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Broadcast TV Networks</a:t>
            </a:r>
          </a:p>
          <a:p>
            <a:pPr algn="ctr"/>
            <a:r>
              <a:rPr lang="en-US" sz="700" b="1" dirty="0" smtClean="0">
                <a:solidFill>
                  <a:schemeClr val="bg1">
                    <a:lumMod val="65000"/>
                  </a:schemeClr>
                </a:solidFill>
                <a:latin typeface="Avenir Book"/>
                <a:cs typeface="Avenir Book"/>
              </a:rPr>
              <a:t>(ABC, NBC, etc.)</a:t>
            </a:r>
            <a:endParaRPr lang="en-US" sz="700" b="1" dirty="0">
              <a:solidFill>
                <a:schemeClr val="bg1">
                  <a:lumMod val="65000"/>
                </a:schemeClr>
              </a:solidFill>
              <a:latin typeface="Avenir Book"/>
              <a:cs typeface="Avenir Book"/>
            </a:endParaRPr>
          </a:p>
        </p:txBody>
      </p:sp>
      <p:sp>
        <p:nvSpPr>
          <p:cNvPr id="22" name="Rounded Rectangle 21"/>
          <p:cNvSpPr/>
          <p:nvPr/>
        </p:nvSpPr>
        <p:spPr>
          <a:xfrm>
            <a:off x="5111636" y="1881740"/>
            <a:ext cx="1978332"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MVPDs</a:t>
            </a:r>
            <a:endParaRPr lang="en-US" sz="1000" b="1" dirty="0" smtClean="0">
              <a:solidFill>
                <a:schemeClr val="bg1">
                  <a:lumMod val="65000"/>
                </a:schemeClr>
              </a:solidFill>
              <a:latin typeface="Avenir Book"/>
              <a:cs typeface="Avenir Book"/>
            </a:endParaRPr>
          </a:p>
          <a:p>
            <a:pPr algn="ctr"/>
            <a:r>
              <a:rPr lang="en-US" sz="700" b="1" dirty="0" smtClean="0">
                <a:solidFill>
                  <a:schemeClr val="bg1">
                    <a:lumMod val="65000"/>
                  </a:schemeClr>
                </a:solidFill>
                <a:latin typeface="Avenir Book"/>
                <a:cs typeface="Avenir Book"/>
              </a:rPr>
              <a:t>(cable, satellite, </a:t>
            </a:r>
            <a:r>
              <a:rPr lang="en-US" sz="700" b="1" dirty="0" err="1" smtClean="0">
                <a:solidFill>
                  <a:schemeClr val="bg1">
                    <a:lumMod val="65000"/>
                  </a:schemeClr>
                </a:solidFill>
                <a:latin typeface="Avenir Book"/>
                <a:cs typeface="Avenir Book"/>
              </a:rPr>
              <a:t>telcos</a:t>
            </a:r>
            <a:r>
              <a:rPr lang="en-US" sz="700" b="1" dirty="0" smtClean="0">
                <a:solidFill>
                  <a:schemeClr val="bg1">
                    <a:lumMod val="65000"/>
                  </a:schemeClr>
                </a:solidFill>
                <a:latin typeface="Avenir Book"/>
                <a:cs typeface="Avenir Book"/>
              </a:rPr>
              <a:t>)</a:t>
            </a:r>
          </a:p>
          <a:p>
            <a:pPr algn="ctr"/>
            <a:r>
              <a:rPr lang="en-US" sz="700" b="1" dirty="0" smtClean="0">
                <a:solidFill>
                  <a:schemeClr val="bg1">
                    <a:lumMod val="65000"/>
                  </a:schemeClr>
                </a:solidFill>
                <a:latin typeface="Avenir Book"/>
                <a:cs typeface="Avenir Book"/>
              </a:rPr>
              <a:t>(Comcast, TWC, etc.)</a:t>
            </a:r>
            <a:endParaRPr lang="en-US" sz="700" b="1" dirty="0">
              <a:solidFill>
                <a:schemeClr val="bg1">
                  <a:lumMod val="65000"/>
                </a:schemeClr>
              </a:solidFill>
              <a:latin typeface="Avenir Book"/>
              <a:cs typeface="Avenir Book"/>
            </a:endParaRPr>
          </a:p>
        </p:txBody>
      </p:sp>
      <p:sp>
        <p:nvSpPr>
          <p:cNvPr id="25" name="Rounded Rectangle 24"/>
          <p:cNvSpPr/>
          <p:nvPr/>
        </p:nvSpPr>
        <p:spPr>
          <a:xfrm>
            <a:off x="7975601" y="1881740"/>
            <a:ext cx="1140718"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TVs</a:t>
            </a:r>
          </a:p>
          <a:p>
            <a:pPr algn="ctr"/>
            <a:r>
              <a:rPr lang="en-US" sz="1000" b="1" dirty="0" err="1" smtClean="0">
                <a:solidFill>
                  <a:schemeClr val="bg1">
                    <a:lumMod val="65000"/>
                  </a:schemeClr>
                </a:solidFill>
                <a:latin typeface="Avenir Book"/>
                <a:cs typeface="Avenir Book"/>
              </a:rPr>
              <a:t>STBs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Connected TVs</a:t>
            </a:r>
          </a:p>
          <a:p>
            <a:pPr algn="ctr"/>
            <a:r>
              <a:rPr lang="en-US" sz="1000" b="1" dirty="0" smtClean="0">
                <a:solidFill>
                  <a:schemeClr val="bg1">
                    <a:lumMod val="65000"/>
                  </a:schemeClr>
                </a:solidFill>
                <a:latin typeface="Avenir Book"/>
                <a:cs typeface="Avenir Book"/>
              </a:rPr>
              <a:t>Phones</a:t>
            </a:r>
          </a:p>
          <a:p>
            <a:pPr algn="ctr"/>
            <a:r>
              <a:rPr lang="en-US" sz="1000" b="1" dirty="0" smtClean="0">
                <a:solidFill>
                  <a:schemeClr val="bg1">
                    <a:lumMod val="65000"/>
                  </a:schemeClr>
                </a:solidFill>
                <a:latin typeface="Avenir Book"/>
                <a:cs typeface="Avenir Book"/>
              </a:rPr>
              <a:t>tablets</a:t>
            </a:r>
            <a:endParaRPr lang="en-US" sz="1000" b="1" dirty="0">
              <a:solidFill>
                <a:schemeClr val="bg1">
                  <a:lumMod val="65000"/>
                </a:schemeClr>
              </a:solidFill>
              <a:latin typeface="Avenir Book"/>
              <a:cs typeface="Avenir Book"/>
            </a:endParaRPr>
          </a:p>
        </p:txBody>
      </p:sp>
      <p:sp>
        <p:nvSpPr>
          <p:cNvPr id="26" name="Rounded Rectangle 25"/>
          <p:cNvSpPr/>
          <p:nvPr/>
        </p:nvSpPr>
        <p:spPr>
          <a:xfrm>
            <a:off x="38665" y="2548932"/>
            <a:ext cx="2993728"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Independent production companies</a:t>
            </a:r>
            <a:endParaRPr lang="en-US" sz="1000" b="1" dirty="0">
              <a:solidFill>
                <a:schemeClr val="bg1">
                  <a:lumMod val="65000"/>
                </a:schemeClr>
              </a:solidFill>
              <a:latin typeface="Avenir Book"/>
              <a:cs typeface="Avenir Book"/>
            </a:endParaRPr>
          </a:p>
        </p:txBody>
      </p:sp>
      <p:sp>
        <p:nvSpPr>
          <p:cNvPr id="27" name="Right Bracket 26"/>
          <p:cNvSpPr/>
          <p:nvPr/>
        </p:nvSpPr>
        <p:spPr>
          <a:xfrm rot="16200000">
            <a:off x="970875" y="327262"/>
            <a:ext cx="45719" cy="1199452"/>
          </a:xfrm>
          <a:prstGeom prst="righ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341734" y="249768"/>
            <a:ext cx="2377574"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PRODUCTION (&amp; MARKETING)</a:t>
            </a:r>
            <a:endParaRPr lang="en-US" sz="1200" b="1" dirty="0">
              <a:solidFill>
                <a:schemeClr val="bg1">
                  <a:lumMod val="65000"/>
                </a:schemeClr>
              </a:solidFill>
              <a:latin typeface="Avenir Book"/>
              <a:cs typeface="Avenir Book"/>
            </a:endParaRPr>
          </a:p>
        </p:txBody>
      </p:sp>
      <p:sp>
        <p:nvSpPr>
          <p:cNvPr id="29" name="TextBox 28"/>
          <p:cNvSpPr txBox="1"/>
          <p:nvPr/>
        </p:nvSpPr>
        <p:spPr>
          <a:xfrm>
            <a:off x="5046676" y="285178"/>
            <a:ext cx="2043292" cy="461665"/>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B2C DISTRIBUTION &amp; TRANSMISSION/DELIVERY</a:t>
            </a:r>
            <a:endParaRPr lang="en-US" sz="1200" b="1" dirty="0">
              <a:solidFill>
                <a:schemeClr val="bg1">
                  <a:lumMod val="65000"/>
                </a:schemeClr>
              </a:solidFill>
              <a:latin typeface="Avenir Book"/>
              <a:cs typeface="Avenir Book"/>
            </a:endParaRPr>
          </a:p>
        </p:txBody>
      </p:sp>
      <p:sp>
        <p:nvSpPr>
          <p:cNvPr id="31" name="TextBox 30"/>
          <p:cNvSpPr txBox="1"/>
          <p:nvPr/>
        </p:nvSpPr>
        <p:spPr>
          <a:xfrm>
            <a:off x="7593044" y="281078"/>
            <a:ext cx="1334512"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CONSUMPTION</a:t>
            </a:r>
            <a:endParaRPr lang="en-US" sz="1200" b="1" dirty="0">
              <a:solidFill>
                <a:schemeClr val="bg1">
                  <a:lumMod val="65000"/>
                </a:schemeClr>
              </a:solidFill>
              <a:latin typeface="Avenir Book"/>
              <a:cs typeface="Avenir Book"/>
            </a:endParaRPr>
          </a:p>
        </p:txBody>
      </p:sp>
      <p:sp>
        <p:nvSpPr>
          <p:cNvPr id="33" name="Rounded Rectangle 32"/>
          <p:cNvSpPr/>
          <p:nvPr/>
        </p:nvSpPr>
        <p:spPr>
          <a:xfrm>
            <a:off x="4096725" y="2549675"/>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Basic Cable</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(F/X, AMC, ESPN)</a:t>
            </a:r>
          </a:p>
        </p:txBody>
      </p:sp>
      <p:sp>
        <p:nvSpPr>
          <p:cNvPr id="34" name="Rounded Rectangle 33"/>
          <p:cNvSpPr/>
          <p:nvPr/>
        </p:nvSpPr>
        <p:spPr>
          <a:xfrm>
            <a:off x="4097477" y="322438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Pay TV</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(HBO, Showtime)</a:t>
            </a:r>
          </a:p>
        </p:txBody>
      </p:sp>
      <p:sp>
        <p:nvSpPr>
          <p:cNvPr id="47" name="TextBox 46"/>
          <p:cNvSpPr txBox="1"/>
          <p:nvPr/>
        </p:nvSpPr>
        <p:spPr>
          <a:xfrm>
            <a:off x="5056952" y="2628897"/>
            <a:ext cx="1204239" cy="369332"/>
          </a:xfrm>
          <a:prstGeom prst="rect">
            <a:avLst/>
          </a:prstGeom>
          <a:noFill/>
        </p:spPr>
        <p:txBody>
          <a:bodyPr wrap="none" rtlCol="0">
            <a:spAutoFit/>
          </a:bodyPr>
          <a:lstStyle/>
          <a:p>
            <a:r>
              <a:rPr lang="en-US" sz="900" dirty="0" smtClean="0">
                <a:solidFill>
                  <a:schemeClr val="bg1">
                    <a:lumMod val="65000"/>
                  </a:schemeClr>
                </a:solidFill>
                <a:latin typeface="Avenir Book"/>
                <a:cs typeface="Avenir Book"/>
              </a:rPr>
              <a:t>Affiliated (14%)</a:t>
            </a:r>
          </a:p>
          <a:p>
            <a:r>
              <a:rPr lang="en-US" sz="900" dirty="0" smtClean="0">
                <a:solidFill>
                  <a:schemeClr val="bg1">
                    <a:lumMod val="65000"/>
                  </a:schemeClr>
                </a:solidFill>
                <a:latin typeface="Avenir Book"/>
                <a:cs typeface="Avenir Book"/>
              </a:rPr>
              <a:t>Non-affiliated (86%)</a:t>
            </a:r>
          </a:p>
        </p:txBody>
      </p:sp>
      <p:sp>
        <p:nvSpPr>
          <p:cNvPr id="48" name="Right Brace 47"/>
          <p:cNvSpPr/>
          <p:nvPr/>
        </p:nvSpPr>
        <p:spPr>
          <a:xfrm>
            <a:off x="5056952" y="2628897"/>
            <a:ext cx="84670" cy="341483"/>
          </a:xfrm>
          <a:prstGeom prst="rightBrace">
            <a:avLst/>
          </a:prstGeom>
          <a:ln w="6350" cap="flat" cmpd="sng" algn="ctr">
            <a:solidFill>
              <a:srgbClr val="A6A6A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ounded Rectangle 61"/>
          <p:cNvSpPr/>
          <p:nvPr/>
        </p:nvSpPr>
        <p:spPr>
          <a:xfrm>
            <a:off x="49343" y="3198984"/>
            <a:ext cx="2086739"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Cable TV Networks</a:t>
            </a:r>
          </a:p>
          <a:p>
            <a:pPr algn="ctr"/>
            <a:r>
              <a:rPr lang="en-US" sz="1000" b="1" dirty="0" smtClean="0">
                <a:solidFill>
                  <a:schemeClr val="bg1">
                    <a:lumMod val="65000"/>
                  </a:schemeClr>
                </a:solidFill>
                <a:latin typeface="Avenir Book"/>
                <a:cs typeface="Avenir Book"/>
              </a:rPr>
              <a:t>“Original Production”</a:t>
            </a:r>
            <a:endParaRPr lang="en-US" sz="1000" b="1" dirty="0">
              <a:solidFill>
                <a:schemeClr val="bg1">
                  <a:lumMod val="65000"/>
                </a:schemeClr>
              </a:solidFill>
              <a:latin typeface="Avenir Book"/>
              <a:cs typeface="Avenir Book"/>
            </a:endParaRPr>
          </a:p>
        </p:txBody>
      </p:sp>
      <p:sp>
        <p:nvSpPr>
          <p:cNvPr id="66" name="TextBox 65"/>
          <p:cNvSpPr txBox="1"/>
          <p:nvPr/>
        </p:nvSpPr>
        <p:spPr>
          <a:xfrm>
            <a:off x="3013330" y="295934"/>
            <a:ext cx="2043292" cy="276999"/>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B2B DISTRIBUTION</a:t>
            </a:r>
            <a:endParaRPr lang="en-US" sz="1200" b="1" dirty="0">
              <a:solidFill>
                <a:schemeClr val="bg1">
                  <a:lumMod val="65000"/>
                </a:schemeClr>
              </a:solidFill>
              <a:latin typeface="Avenir Book"/>
              <a:cs typeface="Avenir Book"/>
            </a:endParaRPr>
          </a:p>
        </p:txBody>
      </p:sp>
      <p:sp>
        <p:nvSpPr>
          <p:cNvPr id="36" name="Rounded Rectangle 35"/>
          <p:cNvSpPr/>
          <p:nvPr/>
        </p:nvSpPr>
        <p:spPr>
          <a:xfrm>
            <a:off x="4068853" y="5276606"/>
            <a:ext cx="958469" cy="673104"/>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(Netflix, Amazon, </a:t>
            </a:r>
            <a:r>
              <a:rPr lang="en-US" sz="1000" b="1" dirty="0" err="1" smtClean="0">
                <a:solidFill>
                  <a:schemeClr val="bg1">
                    <a:lumMod val="65000"/>
                  </a:schemeClr>
                </a:solidFill>
                <a:latin typeface="Avenir Book"/>
                <a:cs typeface="Avenir Book"/>
              </a:rPr>
              <a:t>Hulu</a:t>
            </a:r>
            <a:r>
              <a:rPr lang="en-US" sz="1000" b="1" dirty="0" smtClean="0">
                <a:solidFill>
                  <a:schemeClr val="bg1">
                    <a:lumMod val="65000"/>
                  </a:schemeClr>
                </a:solidFill>
                <a:latin typeface="Avenir Book"/>
                <a:cs typeface="Avenir Book"/>
              </a:rPr>
              <a:t>)</a:t>
            </a:r>
            <a:endParaRPr lang="en-US" sz="800" b="1" dirty="0" smtClean="0">
              <a:solidFill>
                <a:schemeClr val="bg1">
                  <a:lumMod val="65000"/>
                </a:schemeClr>
              </a:solidFill>
              <a:latin typeface="Avenir Book"/>
              <a:cs typeface="Avenir Book"/>
            </a:endParaRPr>
          </a:p>
        </p:txBody>
      </p:sp>
      <p:sp>
        <p:nvSpPr>
          <p:cNvPr id="37" name="Rounded Rectangle 36"/>
          <p:cNvSpPr/>
          <p:nvPr/>
        </p:nvSpPr>
        <p:spPr>
          <a:xfrm>
            <a:off x="6156899" y="572769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A6A6A6"/>
                </a:solidFill>
                <a:latin typeface="Avenir Book"/>
                <a:cs typeface="Avenir Book"/>
              </a:rPr>
              <a:t>ISPs</a:t>
            </a:r>
            <a:endParaRPr lang="en-US" sz="800" b="1" dirty="0" smtClean="0">
              <a:solidFill>
                <a:srgbClr val="A6A6A6"/>
              </a:solidFill>
              <a:latin typeface="Avenir Book"/>
              <a:cs typeface="Avenir Book"/>
            </a:endParaRPr>
          </a:p>
        </p:txBody>
      </p:sp>
      <p:sp>
        <p:nvSpPr>
          <p:cNvPr id="38" name="Rounded Rectangle 37"/>
          <p:cNvSpPr/>
          <p:nvPr/>
        </p:nvSpPr>
        <p:spPr>
          <a:xfrm>
            <a:off x="6168847" y="6161851"/>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A6A6A6"/>
                </a:solidFill>
                <a:latin typeface="Avenir Book"/>
                <a:cs typeface="Avenir Book"/>
              </a:rPr>
              <a:t>Wireless</a:t>
            </a:r>
          </a:p>
          <a:p>
            <a:pPr algn="ctr"/>
            <a:r>
              <a:rPr lang="en-US" sz="1000" b="1" dirty="0" smtClean="0">
                <a:solidFill>
                  <a:srgbClr val="A6A6A6"/>
                </a:solidFill>
                <a:latin typeface="Avenir Book"/>
                <a:cs typeface="Avenir Book"/>
              </a:rPr>
              <a:t>ISPs</a:t>
            </a:r>
            <a:endParaRPr lang="en-US" sz="800" b="1" dirty="0" smtClean="0">
              <a:solidFill>
                <a:srgbClr val="A6A6A6"/>
              </a:solidFill>
              <a:latin typeface="Avenir Book"/>
              <a:cs typeface="Avenir Book"/>
            </a:endParaRPr>
          </a:p>
        </p:txBody>
      </p:sp>
      <p:sp>
        <p:nvSpPr>
          <p:cNvPr id="40" name="Rounded Rectangle 39"/>
          <p:cNvSpPr/>
          <p:nvPr/>
        </p:nvSpPr>
        <p:spPr>
          <a:xfrm>
            <a:off x="1051196"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41" name="Rounded Rectangle 40"/>
          <p:cNvSpPr/>
          <p:nvPr/>
        </p:nvSpPr>
        <p:spPr>
          <a:xfrm>
            <a:off x="26127"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42" name="Rounded Rectangle 41"/>
          <p:cNvSpPr/>
          <p:nvPr/>
        </p:nvSpPr>
        <p:spPr>
          <a:xfrm>
            <a:off x="2059882"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45" name="Rounded Rectangle 44"/>
          <p:cNvSpPr/>
          <p:nvPr/>
        </p:nvSpPr>
        <p:spPr>
          <a:xfrm>
            <a:off x="4069484"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Distribution</a:t>
            </a:r>
          </a:p>
          <a:p>
            <a:pPr algn="ctr"/>
            <a:r>
              <a:rPr lang="en-US" sz="800" b="1" dirty="0" smtClean="0">
                <a:latin typeface="Avenir Book"/>
                <a:cs typeface="Avenir Book"/>
              </a:rPr>
              <a:t>(</a:t>
            </a:r>
            <a:r>
              <a:rPr lang="en-US" sz="800" b="1" dirty="0" err="1" smtClean="0">
                <a:latin typeface="Avenir Book"/>
                <a:cs typeface="Avenir Book"/>
              </a:rPr>
              <a:t>OVDs</a:t>
            </a:r>
            <a:r>
              <a:rPr lang="en-US" sz="800" b="1" dirty="0" smtClean="0">
                <a:latin typeface="Avenir Book"/>
                <a:cs typeface="Avenir Book"/>
              </a:rPr>
              <a:t> distribute to end users)</a:t>
            </a:r>
            <a:endParaRPr lang="en-US" sz="800" b="1" dirty="0">
              <a:latin typeface="Avenir Book"/>
              <a:cs typeface="Avenir Book"/>
            </a:endParaRPr>
          </a:p>
        </p:txBody>
      </p:sp>
      <p:sp>
        <p:nvSpPr>
          <p:cNvPr id="46" name="Rounded Rectangle 45"/>
          <p:cNvSpPr/>
          <p:nvPr/>
        </p:nvSpPr>
        <p:spPr>
          <a:xfrm>
            <a:off x="5108389"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 Delivery/</a:t>
            </a:r>
          </a:p>
          <a:p>
            <a:pPr algn="ctr"/>
            <a:r>
              <a:rPr lang="en-US" sz="900" b="1" dirty="0" smtClean="0">
                <a:latin typeface="Avenir Book"/>
                <a:cs typeface="Avenir Book"/>
              </a:rPr>
              <a:t>Transmission</a:t>
            </a:r>
          </a:p>
          <a:p>
            <a:pPr algn="ctr"/>
            <a:r>
              <a:rPr lang="en-US" sz="900" b="1" dirty="0" smtClean="0">
                <a:latin typeface="Avenir Book"/>
                <a:cs typeface="Avenir Book"/>
              </a:rPr>
              <a:t>CDN Interconnect.</a:t>
            </a:r>
          </a:p>
        </p:txBody>
      </p:sp>
      <p:sp>
        <p:nvSpPr>
          <p:cNvPr id="49" name="Rounded Rectangle 48"/>
          <p:cNvSpPr/>
          <p:nvPr/>
        </p:nvSpPr>
        <p:spPr>
          <a:xfrm>
            <a:off x="6137089" y="434774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Delivery/</a:t>
            </a:r>
          </a:p>
          <a:p>
            <a:pPr algn="ctr"/>
            <a:r>
              <a:rPr lang="en-US" sz="900" b="1" dirty="0" smtClean="0">
                <a:latin typeface="Avenir Book"/>
                <a:cs typeface="Avenir Book"/>
              </a:rPr>
              <a:t>Transmission</a:t>
            </a:r>
          </a:p>
          <a:p>
            <a:pPr algn="ctr"/>
            <a:r>
              <a:rPr lang="en-US" sz="900" b="1" dirty="0" smtClean="0">
                <a:latin typeface="Avenir Book"/>
                <a:cs typeface="Avenir Book"/>
              </a:rPr>
              <a:t>Access</a:t>
            </a:r>
          </a:p>
        </p:txBody>
      </p:sp>
      <p:sp>
        <p:nvSpPr>
          <p:cNvPr id="50" name="Rounded Rectangle 49"/>
          <p:cNvSpPr/>
          <p:nvPr/>
        </p:nvSpPr>
        <p:spPr>
          <a:xfrm>
            <a:off x="5146878" y="57371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1" name="Rounded Rectangle 50"/>
          <p:cNvSpPr/>
          <p:nvPr/>
        </p:nvSpPr>
        <p:spPr>
          <a:xfrm>
            <a:off x="5158826" y="617125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Wireless</a:t>
            </a:r>
          </a:p>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2" name="Rounded Rectangle 51"/>
          <p:cNvSpPr/>
          <p:nvPr/>
        </p:nvSpPr>
        <p:spPr>
          <a:xfrm>
            <a:off x="51468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chemeClr val="bg1">
                    <a:lumMod val="65000"/>
                  </a:schemeClr>
                </a:solidFill>
                <a:latin typeface="Avenir Book"/>
                <a:cs typeface="Avenir Book"/>
              </a:rPr>
              <a:t>OVDs</a:t>
            </a:r>
            <a:endParaRPr lang="en-US" sz="800" b="1" dirty="0" smtClean="0">
              <a:solidFill>
                <a:schemeClr val="bg1">
                  <a:lumMod val="65000"/>
                </a:schemeClr>
              </a:solidFill>
              <a:latin typeface="Avenir Book"/>
              <a:cs typeface="Avenir Book"/>
            </a:endParaRPr>
          </a:p>
          <a:p>
            <a:pPr algn="ctr"/>
            <a:r>
              <a:rPr lang="en-US" sz="800" b="1" dirty="0" smtClean="0">
                <a:solidFill>
                  <a:schemeClr val="bg1">
                    <a:lumMod val="65000"/>
                  </a:schemeClr>
                </a:solidFill>
                <a:latin typeface="Avenir Book"/>
                <a:cs typeface="Avenir Book"/>
              </a:rPr>
              <a:t>Netflix, Apple)</a:t>
            </a:r>
          </a:p>
        </p:txBody>
      </p:sp>
      <p:cxnSp>
        <p:nvCxnSpPr>
          <p:cNvPr id="53" name="Straight Connector 52"/>
          <p:cNvCxnSpPr/>
          <p:nvPr/>
        </p:nvCxnSpPr>
        <p:spPr>
          <a:xfrm>
            <a:off x="160097" y="4052236"/>
            <a:ext cx="886905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61755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A6A6A6"/>
                </a:solidFill>
                <a:latin typeface="Avenir Book"/>
                <a:cs typeface="Avenir Book"/>
              </a:rPr>
              <a:t>Google?</a:t>
            </a:r>
          </a:p>
        </p:txBody>
      </p:sp>
      <p:sp>
        <p:nvSpPr>
          <p:cNvPr id="56" name="Rounded Rectangle 55"/>
          <p:cNvSpPr/>
          <p:nvPr/>
        </p:nvSpPr>
        <p:spPr>
          <a:xfrm>
            <a:off x="7154220" y="4350626"/>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FFFFFF"/>
                </a:solidFill>
                <a:latin typeface="Avenir Book"/>
                <a:cs typeface="Avenir Book"/>
              </a:rPr>
              <a:t>Integration/</a:t>
            </a:r>
          </a:p>
          <a:p>
            <a:pPr algn="ctr"/>
            <a:r>
              <a:rPr lang="en-US" sz="900" b="1" dirty="0" smtClean="0">
                <a:solidFill>
                  <a:srgbClr val="FFFFFF"/>
                </a:solidFill>
                <a:latin typeface="Avenir Book"/>
                <a:cs typeface="Avenir Book"/>
              </a:rPr>
              <a:t>Aggregation</a:t>
            </a:r>
          </a:p>
          <a:p>
            <a:pPr algn="ctr"/>
            <a:r>
              <a:rPr lang="en-US" sz="900" b="1" dirty="0" smtClean="0">
                <a:solidFill>
                  <a:srgbClr val="FFFFFF"/>
                </a:solidFill>
                <a:latin typeface="Avenir Book"/>
                <a:cs typeface="Avenir Book"/>
              </a:rPr>
              <a:t>Search/access</a:t>
            </a:r>
          </a:p>
        </p:txBody>
      </p:sp>
      <p:sp>
        <p:nvSpPr>
          <p:cNvPr id="57" name="Rounded Rectangle 56"/>
          <p:cNvSpPr/>
          <p:nvPr/>
        </p:nvSpPr>
        <p:spPr>
          <a:xfrm>
            <a:off x="8165661" y="4350626"/>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58" name="Rounded Rectangle 57"/>
          <p:cNvSpPr/>
          <p:nvPr/>
        </p:nvSpPr>
        <p:spPr>
          <a:xfrm>
            <a:off x="7154972" y="5295218"/>
            <a:ext cx="959221"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A6A6A6"/>
                </a:solidFill>
                <a:latin typeface="Avenir Book"/>
                <a:cs typeface="Avenir Book"/>
              </a:rPr>
              <a:t>Comcast?</a:t>
            </a:r>
          </a:p>
          <a:p>
            <a:pPr algn="ctr"/>
            <a:r>
              <a:rPr lang="en-US" sz="900" b="1" dirty="0" smtClean="0">
                <a:solidFill>
                  <a:srgbClr val="A6A6A6"/>
                </a:solidFill>
                <a:latin typeface="Avenir Book"/>
                <a:cs typeface="Avenir Book"/>
              </a:rPr>
              <a:t>Apple TV?</a:t>
            </a:r>
          </a:p>
          <a:p>
            <a:pPr algn="ctr"/>
            <a:r>
              <a:rPr lang="en-US" sz="900" b="1" dirty="0" smtClean="0">
                <a:solidFill>
                  <a:srgbClr val="A6A6A6"/>
                </a:solidFill>
                <a:latin typeface="Avenir Book"/>
                <a:cs typeface="Avenir Book"/>
              </a:rPr>
              <a:t> Android TV?</a:t>
            </a:r>
          </a:p>
          <a:p>
            <a:pPr algn="ctr"/>
            <a:r>
              <a:rPr lang="en-US" sz="900" b="1" dirty="0" smtClean="0">
                <a:solidFill>
                  <a:srgbClr val="A6A6A6"/>
                </a:solidFill>
                <a:latin typeface="Avenir Book"/>
                <a:cs typeface="Avenir Book"/>
              </a:rPr>
              <a:t>Amazon Fire</a:t>
            </a:r>
          </a:p>
          <a:p>
            <a:pPr algn="ctr"/>
            <a:r>
              <a:rPr lang="en-US" sz="900" b="1" dirty="0" err="1" smtClean="0">
                <a:solidFill>
                  <a:srgbClr val="A6A6A6"/>
                </a:solidFill>
                <a:latin typeface="Avenir Book"/>
                <a:cs typeface="Avenir Book"/>
              </a:rPr>
              <a:t>Tivo</a:t>
            </a:r>
            <a:endParaRPr lang="en-US" sz="900" b="1" dirty="0">
              <a:solidFill>
                <a:srgbClr val="A6A6A6"/>
              </a:solidFill>
              <a:latin typeface="Avenir Book"/>
              <a:cs typeface="Avenir Book"/>
            </a:endParaRPr>
          </a:p>
        </p:txBody>
      </p:sp>
      <p:sp>
        <p:nvSpPr>
          <p:cNvPr id="59" name="Rounded Rectangle 58"/>
          <p:cNvSpPr/>
          <p:nvPr/>
        </p:nvSpPr>
        <p:spPr>
          <a:xfrm>
            <a:off x="8166413" y="5295218"/>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A6A6A6"/>
                </a:solidFill>
                <a:latin typeface="Avenir Book"/>
                <a:cs typeface="Avenir Book"/>
              </a:rPr>
              <a:t>TVs</a:t>
            </a:r>
          </a:p>
          <a:p>
            <a:pPr algn="ctr"/>
            <a:r>
              <a:rPr lang="en-US" sz="1000" b="1" dirty="0" smtClean="0">
                <a:solidFill>
                  <a:srgbClr val="A6A6A6"/>
                </a:solidFill>
                <a:latin typeface="Avenir Book"/>
                <a:cs typeface="Avenir Book"/>
              </a:rPr>
              <a:t>Phones</a:t>
            </a:r>
          </a:p>
          <a:p>
            <a:pPr algn="ctr"/>
            <a:r>
              <a:rPr lang="en-US" sz="1000" b="1" dirty="0" smtClean="0">
                <a:solidFill>
                  <a:srgbClr val="A6A6A6"/>
                </a:solidFill>
                <a:latin typeface="Avenir Book"/>
                <a:cs typeface="Avenir Book"/>
              </a:rPr>
              <a:t>tablets</a:t>
            </a:r>
            <a:endParaRPr lang="en-US" sz="1000" b="1" dirty="0">
              <a:solidFill>
                <a:srgbClr val="A6A6A6"/>
              </a:solidFill>
              <a:latin typeface="Avenir Book"/>
              <a:cs typeface="Avenir Book"/>
            </a:endParaRPr>
          </a:p>
        </p:txBody>
      </p:sp>
      <p:sp>
        <p:nvSpPr>
          <p:cNvPr id="61" name="Right Bracket 60"/>
          <p:cNvSpPr/>
          <p:nvPr/>
        </p:nvSpPr>
        <p:spPr>
          <a:xfrm rot="16200000">
            <a:off x="6152718" y="3720076"/>
            <a:ext cx="45719" cy="1199452"/>
          </a:xfrm>
          <a:prstGeom prst="righ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7" name="Straight Arrow Connector 66"/>
          <p:cNvCxnSpPr/>
          <p:nvPr/>
        </p:nvCxnSpPr>
        <p:spPr>
          <a:xfrm rot="16200000" flipH="1">
            <a:off x="3274385" y="2989227"/>
            <a:ext cx="2508155" cy="5673"/>
          </a:xfrm>
          <a:prstGeom prst="straightConnector1">
            <a:avLst/>
          </a:prstGeom>
          <a:ln w="25400" cap="flat" cmpd="sng" algn="ctr">
            <a:solidFill>
              <a:srgbClr val="953735"/>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0" y="0"/>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incumbent MVPD value chain</a:t>
            </a:r>
          </a:p>
        </p:txBody>
      </p:sp>
      <p:sp>
        <p:nvSpPr>
          <p:cNvPr id="70" name="TextBox 69"/>
          <p:cNvSpPr txBox="1"/>
          <p:nvPr/>
        </p:nvSpPr>
        <p:spPr>
          <a:xfrm>
            <a:off x="37912" y="4053824"/>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entrant OVD value chain</a:t>
            </a:r>
          </a:p>
        </p:txBody>
      </p:sp>
      <p:sp>
        <p:nvSpPr>
          <p:cNvPr id="55" name="Rectangle 54"/>
          <p:cNvSpPr/>
          <p:nvPr/>
        </p:nvSpPr>
        <p:spPr>
          <a:xfrm>
            <a:off x="191098" y="2796181"/>
            <a:ext cx="3479202" cy="830997"/>
          </a:xfrm>
          <a:prstGeom prst="rect">
            <a:avLst/>
          </a:prstGeom>
          <a:solidFill>
            <a:schemeClr val="bg1"/>
          </a:solidFill>
        </p:spPr>
        <p:txBody>
          <a:bodyPr wrap="square">
            <a:spAutoFit/>
          </a:bodyPr>
          <a:lstStyle/>
          <a:p>
            <a:r>
              <a:rPr lang="en-US" sz="2400" b="1" dirty="0" smtClean="0">
                <a:solidFill>
                  <a:srgbClr val="953735"/>
                </a:solidFill>
                <a:latin typeface="Avenir Book"/>
                <a:cs typeface="Avenir Book"/>
              </a:rPr>
              <a:t>Double helix, double whammy</a:t>
            </a:r>
          </a:p>
        </p:txBody>
      </p:sp>
      <p:sp>
        <p:nvSpPr>
          <p:cNvPr id="63" name="Rectangle 62"/>
          <p:cNvSpPr/>
          <p:nvPr/>
        </p:nvSpPr>
        <p:spPr>
          <a:xfrm>
            <a:off x="0" y="0"/>
            <a:ext cx="9171476"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5158826" y="3028507"/>
            <a:ext cx="3684270" cy="738664"/>
          </a:xfrm>
          <a:prstGeom prst="rect">
            <a:avLst/>
          </a:prstGeom>
          <a:solidFill>
            <a:schemeClr val="bg1"/>
          </a:solidFill>
        </p:spPr>
        <p:txBody>
          <a:bodyPr wrap="square" rtlCol="0">
            <a:spAutoFit/>
          </a:bodyPr>
          <a:lstStyle/>
          <a:p>
            <a:pPr marL="114300" indent="-114300">
              <a:buFont typeface="Arial"/>
              <a:buChar char="•"/>
            </a:pPr>
            <a:r>
              <a:rPr lang="en-US" sz="1050" b="1" dirty="0" smtClean="0">
                <a:solidFill>
                  <a:schemeClr val="accent2">
                    <a:lumMod val="75000"/>
                  </a:schemeClr>
                </a:solidFill>
                <a:latin typeface="Avenir Book"/>
                <a:cs typeface="Avenir Book"/>
              </a:rPr>
              <a:t>The </a:t>
            </a:r>
            <a:r>
              <a:rPr lang="en-US" sz="1050" b="1" dirty="0" err="1" smtClean="0">
                <a:solidFill>
                  <a:schemeClr val="accent2">
                    <a:lumMod val="75000"/>
                  </a:schemeClr>
                </a:solidFill>
                <a:latin typeface="Avenir Book"/>
                <a:cs typeface="Avenir Book"/>
              </a:rPr>
              <a:t>OVDs</a:t>
            </a:r>
            <a:r>
              <a:rPr lang="en-US" sz="1050" b="1" dirty="0" smtClean="0">
                <a:solidFill>
                  <a:schemeClr val="accent2">
                    <a:lumMod val="75000"/>
                  </a:schemeClr>
                </a:solidFill>
                <a:latin typeface="Avenir Book"/>
                <a:cs typeface="Avenir Book"/>
              </a:rPr>
              <a:t> are competing with (disrupting) both the </a:t>
            </a:r>
            <a:r>
              <a:rPr lang="en-US" sz="1050" b="1" dirty="0" err="1" smtClean="0">
                <a:solidFill>
                  <a:schemeClr val="accent2">
                    <a:lumMod val="75000"/>
                  </a:schemeClr>
                </a:solidFill>
                <a:latin typeface="Avenir Book"/>
                <a:cs typeface="Avenir Book"/>
              </a:rPr>
              <a:t>MVPDs</a:t>
            </a:r>
            <a:r>
              <a:rPr lang="en-US" sz="1050" b="1" dirty="0" smtClean="0">
                <a:solidFill>
                  <a:schemeClr val="accent2">
                    <a:lumMod val="75000"/>
                  </a:schemeClr>
                </a:solidFill>
                <a:latin typeface="Avenir Book"/>
                <a:cs typeface="Avenir Book"/>
              </a:rPr>
              <a:t> as “quasi” </a:t>
            </a:r>
            <a:r>
              <a:rPr lang="en-US" sz="1050" b="1" dirty="0" err="1" smtClean="0">
                <a:solidFill>
                  <a:schemeClr val="accent2">
                    <a:lumMod val="75000"/>
                  </a:schemeClr>
                </a:solidFill>
                <a:latin typeface="Avenir Book"/>
                <a:cs typeface="Avenir Book"/>
              </a:rPr>
              <a:t>MVPDs</a:t>
            </a:r>
            <a:r>
              <a:rPr lang="en-US" sz="1050" b="1" dirty="0" smtClean="0">
                <a:solidFill>
                  <a:schemeClr val="accent2">
                    <a:lumMod val="75000"/>
                  </a:schemeClr>
                </a:solidFill>
                <a:latin typeface="Avenir Book"/>
                <a:cs typeface="Avenir Book"/>
              </a:rPr>
              <a:t>, as well as the TV networks with a combination of (</a:t>
            </a:r>
            <a:r>
              <a:rPr lang="en-US" sz="1050" b="1" dirty="0" err="1" smtClean="0">
                <a:solidFill>
                  <a:schemeClr val="accent2">
                    <a:lumMod val="75000"/>
                  </a:schemeClr>
                </a:solidFill>
                <a:latin typeface="Avenir Book"/>
                <a:cs typeface="Avenir Book"/>
              </a:rPr>
              <a:t>rebundled</a:t>
            </a:r>
            <a:r>
              <a:rPr lang="en-US" sz="1050" b="1" dirty="0" smtClean="0">
                <a:solidFill>
                  <a:schemeClr val="accent2">
                    <a:lumMod val="75000"/>
                  </a:schemeClr>
                </a:solidFill>
                <a:latin typeface="Avenir Book"/>
                <a:cs typeface="Avenir Book"/>
              </a:rPr>
              <a:t>) “syndicated” content and original programming.</a:t>
            </a:r>
          </a:p>
        </p:txBody>
      </p:sp>
      <p:sp>
        <p:nvSpPr>
          <p:cNvPr id="71" name="Rounded Rectangle 70"/>
          <p:cNvSpPr/>
          <p:nvPr/>
        </p:nvSpPr>
        <p:spPr>
          <a:xfrm>
            <a:off x="4070410" y="6013210"/>
            <a:ext cx="958469" cy="673104"/>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ABC.com</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a:t>
            </a:r>
            <a:r>
              <a:rPr lang="en-US" sz="1000" b="1" dirty="0" err="1" smtClean="0">
                <a:solidFill>
                  <a:schemeClr val="bg1">
                    <a:lumMod val="65000"/>
                  </a:schemeClr>
                </a:solidFill>
                <a:latin typeface="Avenir Book"/>
                <a:cs typeface="Avenir Book"/>
              </a:rPr>
              <a:t>Hulu</a:t>
            </a:r>
            <a:r>
              <a:rPr lang="en-US" sz="1000" b="1" dirty="0" smtClean="0">
                <a:solidFill>
                  <a:schemeClr val="bg1">
                    <a:lumMod val="65000"/>
                  </a:schemeClr>
                </a:solidFill>
                <a:latin typeface="Avenir Book"/>
                <a:cs typeface="Avenir Book"/>
              </a:rPr>
              <a:t>?)</a:t>
            </a:r>
            <a:endParaRPr lang="en-US" sz="800" b="1" dirty="0" smtClean="0">
              <a:solidFill>
                <a:schemeClr val="bg1">
                  <a:lumMod val="65000"/>
                </a:schemeClr>
              </a:solidFill>
              <a:latin typeface="Avenir Book"/>
              <a:cs typeface="Avenir Book"/>
            </a:endParaRPr>
          </a:p>
        </p:txBody>
      </p:sp>
      <p:sp>
        <p:nvSpPr>
          <p:cNvPr id="72" name="Rounded Rectangle 71"/>
          <p:cNvSpPr/>
          <p:nvPr/>
        </p:nvSpPr>
        <p:spPr>
          <a:xfrm>
            <a:off x="64137" y="5820843"/>
            <a:ext cx="2894651" cy="300557"/>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End users</a:t>
            </a:r>
            <a:endParaRPr lang="en-US" sz="1000" b="1" dirty="0">
              <a:solidFill>
                <a:schemeClr val="bg1">
                  <a:lumMod val="65000"/>
                </a:schemeClr>
              </a:solidFill>
              <a:latin typeface="Avenir Book"/>
              <a:cs typeface="Avenir Book"/>
            </a:endParaRPr>
          </a:p>
        </p:txBody>
      </p:sp>
      <p:sp>
        <p:nvSpPr>
          <p:cNvPr id="73" name="Rounded Rectangle 72"/>
          <p:cNvSpPr/>
          <p:nvPr/>
        </p:nvSpPr>
        <p:spPr>
          <a:xfrm>
            <a:off x="49343" y="5279902"/>
            <a:ext cx="1958824" cy="443560"/>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r>
              <a:rPr lang="en-US" sz="1000" b="1" dirty="0" smtClean="0">
                <a:solidFill>
                  <a:schemeClr val="bg1">
                    <a:lumMod val="65000"/>
                  </a:schemeClr>
                </a:solidFill>
                <a:latin typeface="Avenir Book"/>
                <a:cs typeface="Avenir Book"/>
              </a:rPr>
              <a:t> (e.g. Netflix, Amazon)</a:t>
            </a:r>
          </a:p>
          <a:p>
            <a:pPr algn="ctr"/>
            <a:r>
              <a:rPr lang="en-US" sz="1000" b="1" dirty="0" smtClean="0">
                <a:solidFill>
                  <a:schemeClr val="bg1">
                    <a:lumMod val="65000"/>
                  </a:schemeClr>
                </a:solidFill>
                <a:latin typeface="Avenir Book"/>
                <a:cs typeface="Avenir Book"/>
              </a:rPr>
              <a:t>“Original Productions”</a:t>
            </a:r>
            <a:endParaRPr lang="en-US" sz="1000" b="1" dirty="0">
              <a:solidFill>
                <a:schemeClr val="bg1">
                  <a:lumMod val="65000"/>
                </a:schemeClr>
              </a:solidFill>
              <a:latin typeface="Avenir Book"/>
              <a:cs typeface="Avenir Book"/>
            </a:endParaRPr>
          </a:p>
        </p:txBody>
      </p:sp>
      <p:sp>
        <p:nvSpPr>
          <p:cNvPr id="60" name="Rounded Rectangle 59"/>
          <p:cNvSpPr/>
          <p:nvPr/>
        </p:nvSpPr>
        <p:spPr>
          <a:xfrm>
            <a:off x="3073089"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TV networks)</a:t>
            </a:r>
            <a:endParaRPr lang="en-US" sz="800" b="1" dirty="0">
              <a:latin typeface="Avenir Book"/>
              <a:cs typeface="Avenir Book"/>
            </a:endParaRPr>
          </a:p>
        </p:txBody>
      </p:sp>
      <p:sp>
        <p:nvSpPr>
          <p:cNvPr id="64" name="Rounded Rectangle 63"/>
          <p:cNvSpPr/>
          <p:nvPr/>
        </p:nvSpPr>
        <p:spPr>
          <a:xfrm>
            <a:off x="3061304"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a:t>
            </a:r>
            <a:r>
              <a:rPr lang="en-US" sz="800" b="1" dirty="0" err="1" smtClean="0">
                <a:latin typeface="Avenir Book"/>
                <a:cs typeface="Avenir Book"/>
              </a:rPr>
              <a:t>OVDs</a:t>
            </a:r>
            <a:r>
              <a:rPr lang="en-US" sz="800" b="1" dirty="0" smtClean="0">
                <a:latin typeface="Avenir Book"/>
                <a:cs typeface="Avenir Book"/>
              </a:rPr>
              <a:t>)</a:t>
            </a:r>
            <a:endParaRPr lang="en-US" sz="800" b="1" dirty="0">
              <a:latin typeface="Avenir Book"/>
              <a:cs typeface="Avenir Book"/>
            </a:endParaRPr>
          </a:p>
        </p:txBody>
      </p:sp>
      <p:cxnSp>
        <p:nvCxnSpPr>
          <p:cNvPr id="68" name="Straight Arrow Connector 67"/>
          <p:cNvCxnSpPr/>
          <p:nvPr/>
        </p:nvCxnSpPr>
        <p:spPr>
          <a:xfrm rot="5400000">
            <a:off x="4116426" y="2257061"/>
            <a:ext cx="2553874" cy="1414126"/>
          </a:xfrm>
          <a:prstGeom prst="straightConnector1">
            <a:avLst/>
          </a:prstGeom>
          <a:ln w="25400" cap="flat" cmpd="sng" algn="ctr">
            <a:solidFill>
              <a:schemeClr val="accent2">
                <a:lumMod val="75000"/>
              </a:schemeClr>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2981"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5" name="Rounded Rectangle 4"/>
          <p:cNvSpPr/>
          <p:nvPr/>
        </p:nvSpPr>
        <p:spPr>
          <a:xfrm>
            <a:off x="37912"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6" name="Rounded Rectangle 5"/>
          <p:cNvSpPr/>
          <p:nvPr/>
        </p:nvSpPr>
        <p:spPr>
          <a:xfrm>
            <a:off x="2071667" y="9498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7" name="Rounded Rectangle 6"/>
          <p:cNvSpPr/>
          <p:nvPr/>
        </p:nvSpPr>
        <p:spPr>
          <a:xfrm>
            <a:off x="3073089" y="949848"/>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TV networks)</a:t>
            </a:r>
            <a:endParaRPr lang="en-US" sz="800" b="1" dirty="0">
              <a:latin typeface="Avenir Book"/>
              <a:cs typeface="Avenir Book"/>
            </a:endParaRPr>
          </a:p>
        </p:txBody>
      </p:sp>
      <p:sp>
        <p:nvSpPr>
          <p:cNvPr id="8" name="Rounded Rectangle 7"/>
          <p:cNvSpPr/>
          <p:nvPr/>
        </p:nvSpPr>
        <p:spPr>
          <a:xfrm>
            <a:off x="4096725" y="937148"/>
            <a:ext cx="959221"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(TV Networks distribute to </a:t>
            </a:r>
            <a:r>
              <a:rPr lang="en-US" sz="800" b="1" dirty="0" err="1" smtClean="0">
                <a:latin typeface="Avenir Book"/>
                <a:cs typeface="Avenir Book"/>
              </a:rPr>
              <a:t>MVPDs</a:t>
            </a:r>
            <a:r>
              <a:rPr lang="en-US" sz="800" b="1" dirty="0" smtClean="0">
                <a:latin typeface="Avenir Book"/>
                <a:cs typeface="Avenir Book"/>
              </a:rPr>
              <a:t>)</a:t>
            </a:r>
            <a:endParaRPr lang="en-US" sz="800" b="1" dirty="0">
              <a:latin typeface="Avenir Book"/>
              <a:cs typeface="Avenir Book"/>
            </a:endParaRPr>
          </a:p>
        </p:txBody>
      </p:sp>
      <p:sp>
        <p:nvSpPr>
          <p:cNvPr id="9" name="Rounded Rectangle 8"/>
          <p:cNvSpPr/>
          <p:nvPr/>
        </p:nvSpPr>
        <p:spPr>
          <a:xfrm>
            <a:off x="5110884" y="937148"/>
            <a:ext cx="1979084"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Multi-channel aggregation</a:t>
            </a:r>
          </a:p>
          <a:p>
            <a:pPr algn="ctr"/>
            <a:r>
              <a:rPr lang="en-US" sz="1000" b="1" dirty="0" smtClean="0">
                <a:latin typeface="Avenir Book"/>
                <a:cs typeface="Avenir Book"/>
              </a:rPr>
              <a:t>Distribution &amp; Transmission</a:t>
            </a:r>
          </a:p>
          <a:p>
            <a:pPr algn="ctr"/>
            <a:r>
              <a:rPr lang="en-US" sz="800" b="1" dirty="0" smtClean="0">
                <a:latin typeface="Avenir Book"/>
                <a:cs typeface="Avenir Book"/>
              </a:rPr>
              <a:t>(</a:t>
            </a:r>
            <a:r>
              <a:rPr lang="en-US" sz="800" b="1" dirty="0" err="1" smtClean="0">
                <a:latin typeface="Avenir Book"/>
                <a:cs typeface="Avenir Book"/>
              </a:rPr>
              <a:t>MVPDs</a:t>
            </a:r>
            <a:r>
              <a:rPr lang="en-US" sz="800" b="1" dirty="0" smtClean="0">
                <a:latin typeface="Avenir Book"/>
                <a:cs typeface="Avenir Book"/>
              </a:rPr>
              <a:t> distribute to end users)</a:t>
            </a:r>
            <a:endParaRPr lang="en-US" sz="800" b="1" dirty="0">
              <a:latin typeface="Avenir Book"/>
              <a:cs typeface="Avenir Book"/>
            </a:endParaRPr>
          </a:p>
        </p:txBody>
      </p:sp>
      <p:sp>
        <p:nvSpPr>
          <p:cNvPr id="12" name="Rounded Rectangle 11"/>
          <p:cNvSpPr/>
          <p:nvPr/>
        </p:nvSpPr>
        <p:spPr>
          <a:xfrm>
            <a:off x="8003945" y="937148"/>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13" name="TextBox 12"/>
          <p:cNvSpPr txBox="1"/>
          <p:nvPr/>
        </p:nvSpPr>
        <p:spPr>
          <a:xfrm>
            <a:off x="559288" y="682790"/>
            <a:ext cx="915635" cy="230832"/>
          </a:xfrm>
          <a:prstGeom prst="rect">
            <a:avLst/>
          </a:prstGeom>
          <a:solidFill>
            <a:schemeClr val="bg1"/>
          </a:solidFill>
        </p:spPr>
        <p:txBody>
          <a:bodyPr wrap="none" rtlCol="0">
            <a:spAutoFit/>
          </a:bodyPr>
          <a:lstStyle/>
          <a:p>
            <a:pPr algn="ctr"/>
            <a:r>
              <a:rPr lang="en-US" sz="900" b="1" dirty="0" smtClean="0">
                <a:solidFill>
                  <a:schemeClr val="bg1">
                    <a:lumMod val="65000"/>
                  </a:schemeClr>
                </a:solidFill>
                <a:latin typeface="Avenir Book"/>
                <a:cs typeface="Avenir Book"/>
              </a:rPr>
              <a:t>Preproduction</a:t>
            </a:r>
            <a:endParaRPr lang="en-US" sz="900" b="1" dirty="0">
              <a:solidFill>
                <a:schemeClr val="bg1">
                  <a:lumMod val="65000"/>
                </a:schemeClr>
              </a:solidFill>
              <a:latin typeface="Avenir Book"/>
              <a:cs typeface="Avenir Book"/>
            </a:endParaRPr>
          </a:p>
        </p:txBody>
      </p:sp>
      <p:sp>
        <p:nvSpPr>
          <p:cNvPr id="15" name="Left Bracket 14"/>
          <p:cNvSpPr/>
          <p:nvPr/>
        </p:nvSpPr>
        <p:spPr>
          <a:xfrm rot="5400000">
            <a:off x="1369868" y="-541170"/>
            <a:ext cx="302573" cy="2562623"/>
          </a:xfrm>
          <a:prstGeom prst="lef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ounded Rectangle 17"/>
          <p:cNvSpPr/>
          <p:nvPr/>
        </p:nvSpPr>
        <p:spPr>
          <a:xfrm>
            <a:off x="38664" y="1881740"/>
            <a:ext cx="3993646"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Major Studios</a:t>
            </a:r>
            <a:endParaRPr lang="en-US" sz="1000" b="1" dirty="0">
              <a:solidFill>
                <a:schemeClr val="bg1">
                  <a:lumMod val="65000"/>
                </a:schemeClr>
              </a:solidFill>
              <a:latin typeface="Avenir Book"/>
              <a:cs typeface="Avenir Book"/>
            </a:endParaRPr>
          </a:p>
        </p:txBody>
      </p:sp>
      <p:sp>
        <p:nvSpPr>
          <p:cNvPr id="21" name="Rounded Rectangle 20"/>
          <p:cNvSpPr/>
          <p:nvPr/>
        </p:nvSpPr>
        <p:spPr>
          <a:xfrm>
            <a:off x="4097477" y="188174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Broadcast TV Networks</a:t>
            </a:r>
          </a:p>
          <a:p>
            <a:pPr algn="ctr"/>
            <a:r>
              <a:rPr lang="en-US" sz="700" b="1" dirty="0" smtClean="0">
                <a:solidFill>
                  <a:schemeClr val="bg1">
                    <a:lumMod val="65000"/>
                  </a:schemeClr>
                </a:solidFill>
                <a:latin typeface="Avenir Book"/>
                <a:cs typeface="Avenir Book"/>
              </a:rPr>
              <a:t>(ABC, NBC, etc.)</a:t>
            </a:r>
            <a:endParaRPr lang="en-US" sz="700" b="1" dirty="0">
              <a:solidFill>
                <a:schemeClr val="bg1">
                  <a:lumMod val="65000"/>
                </a:schemeClr>
              </a:solidFill>
              <a:latin typeface="Avenir Book"/>
              <a:cs typeface="Avenir Book"/>
            </a:endParaRPr>
          </a:p>
        </p:txBody>
      </p:sp>
      <p:sp>
        <p:nvSpPr>
          <p:cNvPr id="22" name="Rounded Rectangle 21"/>
          <p:cNvSpPr/>
          <p:nvPr/>
        </p:nvSpPr>
        <p:spPr>
          <a:xfrm>
            <a:off x="5111636" y="1881740"/>
            <a:ext cx="1978332"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MVPDs</a:t>
            </a:r>
            <a:endParaRPr lang="en-US" sz="1000" b="1" dirty="0" smtClean="0">
              <a:solidFill>
                <a:schemeClr val="bg1">
                  <a:lumMod val="65000"/>
                </a:schemeClr>
              </a:solidFill>
              <a:latin typeface="Avenir Book"/>
              <a:cs typeface="Avenir Book"/>
            </a:endParaRPr>
          </a:p>
          <a:p>
            <a:pPr algn="ctr"/>
            <a:r>
              <a:rPr lang="en-US" sz="700" b="1" dirty="0" smtClean="0">
                <a:solidFill>
                  <a:schemeClr val="bg1">
                    <a:lumMod val="65000"/>
                  </a:schemeClr>
                </a:solidFill>
                <a:latin typeface="Avenir Book"/>
                <a:cs typeface="Avenir Book"/>
              </a:rPr>
              <a:t>(cable, satellite, </a:t>
            </a:r>
            <a:r>
              <a:rPr lang="en-US" sz="700" b="1" dirty="0" err="1" smtClean="0">
                <a:solidFill>
                  <a:schemeClr val="bg1">
                    <a:lumMod val="65000"/>
                  </a:schemeClr>
                </a:solidFill>
                <a:latin typeface="Avenir Book"/>
                <a:cs typeface="Avenir Book"/>
              </a:rPr>
              <a:t>telcos</a:t>
            </a:r>
            <a:r>
              <a:rPr lang="en-US" sz="700" b="1" dirty="0" smtClean="0">
                <a:solidFill>
                  <a:schemeClr val="bg1">
                    <a:lumMod val="65000"/>
                  </a:schemeClr>
                </a:solidFill>
                <a:latin typeface="Avenir Book"/>
                <a:cs typeface="Avenir Book"/>
              </a:rPr>
              <a:t>)</a:t>
            </a:r>
          </a:p>
          <a:p>
            <a:pPr algn="ctr"/>
            <a:r>
              <a:rPr lang="en-US" sz="700" b="1" dirty="0" smtClean="0">
                <a:solidFill>
                  <a:schemeClr val="bg1">
                    <a:lumMod val="65000"/>
                  </a:schemeClr>
                </a:solidFill>
                <a:latin typeface="Avenir Book"/>
                <a:cs typeface="Avenir Book"/>
              </a:rPr>
              <a:t>(Comcast, TWC, etc.)</a:t>
            </a:r>
            <a:endParaRPr lang="en-US" sz="700" b="1" dirty="0">
              <a:solidFill>
                <a:schemeClr val="bg1">
                  <a:lumMod val="65000"/>
                </a:schemeClr>
              </a:solidFill>
              <a:latin typeface="Avenir Book"/>
              <a:cs typeface="Avenir Book"/>
            </a:endParaRPr>
          </a:p>
        </p:txBody>
      </p:sp>
      <p:sp>
        <p:nvSpPr>
          <p:cNvPr id="25" name="Rounded Rectangle 24"/>
          <p:cNvSpPr/>
          <p:nvPr/>
        </p:nvSpPr>
        <p:spPr>
          <a:xfrm>
            <a:off x="7975601" y="1881740"/>
            <a:ext cx="1140718"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TVs</a:t>
            </a:r>
          </a:p>
          <a:p>
            <a:pPr algn="ctr"/>
            <a:r>
              <a:rPr lang="en-US" sz="1000" b="1" dirty="0" err="1" smtClean="0">
                <a:solidFill>
                  <a:schemeClr val="bg1">
                    <a:lumMod val="65000"/>
                  </a:schemeClr>
                </a:solidFill>
                <a:latin typeface="Avenir Book"/>
                <a:cs typeface="Avenir Book"/>
              </a:rPr>
              <a:t>STBs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Connected TVs</a:t>
            </a:r>
          </a:p>
          <a:p>
            <a:pPr algn="ctr"/>
            <a:r>
              <a:rPr lang="en-US" sz="1000" b="1" dirty="0" smtClean="0">
                <a:solidFill>
                  <a:schemeClr val="bg1">
                    <a:lumMod val="65000"/>
                  </a:schemeClr>
                </a:solidFill>
                <a:latin typeface="Avenir Book"/>
                <a:cs typeface="Avenir Book"/>
              </a:rPr>
              <a:t>Phones</a:t>
            </a:r>
          </a:p>
          <a:p>
            <a:pPr algn="ctr"/>
            <a:r>
              <a:rPr lang="en-US" sz="1000" b="1" dirty="0" smtClean="0">
                <a:solidFill>
                  <a:schemeClr val="bg1">
                    <a:lumMod val="65000"/>
                  </a:schemeClr>
                </a:solidFill>
                <a:latin typeface="Avenir Book"/>
                <a:cs typeface="Avenir Book"/>
              </a:rPr>
              <a:t>tablets</a:t>
            </a:r>
            <a:endParaRPr lang="en-US" sz="1000" b="1" dirty="0">
              <a:solidFill>
                <a:schemeClr val="bg1">
                  <a:lumMod val="65000"/>
                </a:schemeClr>
              </a:solidFill>
              <a:latin typeface="Avenir Book"/>
              <a:cs typeface="Avenir Book"/>
            </a:endParaRPr>
          </a:p>
        </p:txBody>
      </p:sp>
      <p:sp>
        <p:nvSpPr>
          <p:cNvPr id="26" name="Rounded Rectangle 25"/>
          <p:cNvSpPr/>
          <p:nvPr/>
        </p:nvSpPr>
        <p:spPr>
          <a:xfrm>
            <a:off x="38665" y="2548932"/>
            <a:ext cx="2993728"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Independent production companies</a:t>
            </a:r>
            <a:endParaRPr lang="en-US" sz="1000" b="1" dirty="0">
              <a:solidFill>
                <a:schemeClr val="bg1">
                  <a:lumMod val="65000"/>
                </a:schemeClr>
              </a:solidFill>
              <a:latin typeface="Avenir Book"/>
              <a:cs typeface="Avenir Book"/>
            </a:endParaRPr>
          </a:p>
        </p:txBody>
      </p:sp>
      <p:sp>
        <p:nvSpPr>
          <p:cNvPr id="27" name="Right Bracket 26"/>
          <p:cNvSpPr/>
          <p:nvPr/>
        </p:nvSpPr>
        <p:spPr>
          <a:xfrm rot="16200000">
            <a:off x="970875" y="327262"/>
            <a:ext cx="45719" cy="1199452"/>
          </a:xfrm>
          <a:prstGeom prst="righ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341734" y="249768"/>
            <a:ext cx="2377574"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PRODUCTION (&amp; MARKETING)</a:t>
            </a:r>
            <a:endParaRPr lang="en-US" sz="1200" b="1" dirty="0">
              <a:solidFill>
                <a:schemeClr val="bg1">
                  <a:lumMod val="65000"/>
                </a:schemeClr>
              </a:solidFill>
              <a:latin typeface="Avenir Book"/>
              <a:cs typeface="Avenir Book"/>
            </a:endParaRPr>
          </a:p>
        </p:txBody>
      </p:sp>
      <p:sp>
        <p:nvSpPr>
          <p:cNvPr id="29" name="TextBox 28"/>
          <p:cNvSpPr txBox="1"/>
          <p:nvPr/>
        </p:nvSpPr>
        <p:spPr>
          <a:xfrm>
            <a:off x="5046676" y="285178"/>
            <a:ext cx="2043292" cy="461665"/>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B2C DISTRIBUTION &amp; TRANSMISSION/DELIVERY</a:t>
            </a:r>
            <a:endParaRPr lang="en-US" sz="1200" b="1" dirty="0">
              <a:solidFill>
                <a:schemeClr val="bg1">
                  <a:lumMod val="65000"/>
                </a:schemeClr>
              </a:solidFill>
              <a:latin typeface="Avenir Book"/>
              <a:cs typeface="Avenir Book"/>
            </a:endParaRPr>
          </a:p>
        </p:txBody>
      </p:sp>
      <p:sp>
        <p:nvSpPr>
          <p:cNvPr id="31" name="TextBox 30"/>
          <p:cNvSpPr txBox="1"/>
          <p:nvPr/>
        </p:nvSpPr>
        <p:spPr>
          <a:xfrm>
            <a:off x="7593044" y="281078"/>
            <a:ext cx="1334512" cy="276999"/>
          </a:xfrm>
          <a:prstGeom prst="rect">
            <a:avLst/>
          </a:prstGeom>
          <a:solidFill>
            <a:schemeClr val="bg1"/>
          </a:solidFill>
        </p:spPr>
        <p:txBody>
          <a:bodyPr wrap="none" rtlCol="0">
            <a:spAutoFit/>
          </a:bodyPr>
          <a:lstStyle/>
          <a:p>
            <a:pPr algn="ctr"/>
            <a:r>
              <a:rPr lang="en-US" sz="1200" b="1" dirty="0" smtClean="0">
                <a:solidFill>
                  <a:schemeClr val="bg1">
                    <a:lumMod val="65000"/>
                  </a:schemeClr>
                </a:solidFill>
                <a:latin typeface="Avenir Book"/>
                <a:cs typeface="Avenir Book"/>
              </a:rPr>
              <a:t>CONSUMPTION</a:t>
            </a:r>
            <a:endParaRPr lang="en-US" sz="1200" b="1" dirty="0">
              <a:solidFill>
                <a:schemeClr val="bg1">
                  <a:lumMod val="65000"/>
                </a:schemeClr>
              </a:solidFill>
              <a:latin typeface="Avenir Book"/>
              <a:cs typeface="Avenir Book"/>
            </a:endParaRPr>
          </a:p>
        </p:txBody>
      </p:sp>
      <p:sp>
        <p:nvSpPr>
          <p:cNvPr id="33" name="Rounded Rectangle 32"/>
          <p:cNvSpPr/>
          <p:nvPr/>
        </p:nvSpPr>
        <p:spPr>
          <a:xfrm>
            <a:off x="4096725" y="2549675"/>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Basic Cable</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(F/X, AMC, ESPN)</a:t>
            </a:r>
          </a:p>
        </p:txBody>
      </p:sp>
      <p:sp>
        <p:nvSpPr>
          <p:cNvPr id="34" name="Rounded Rectangle 33"/>
          <p:cNvSpPr/>
          <p:nvPr/>
        </p:nvSpPr>
        <p:spPr>
          <a:xfrm>
            <a:off x="4097477" y="3224380"/>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Pay TV</a:t>
            </a:r>
          </a:p>
          <a:p>
            <a:pPr algn="ctr"/>
            <a:r>
              <a:rPr lang="en-US" sz="1000" b="1" dirty="0" smtClean="0">
                <a:solidFill>
                  <a:schemeClr val="bg1">
                    <a:lumMod val="65000"/>
                  </a:schemeClr>
                </a:solidFill>
                <a:latin typeface="Avenir Book"/>
                <a:cs typeface="Avenir Book"/>
              </a:rPr>
              <a:t>TV Networks</a:t>
            </a:r>
          </a:p>
          <a:p>
            <a:pPr algn="ctr"/>
            <a:r>
              <a:rPr lang="en-US" sz="800" b="1" dirty="0" smtClean="0">
                <a:solidFill>
                  <a:schemeClr val="bg1">
                    <a:lumMod val="65000"/>
                  </a:schemeClr>
                </a:solidFill>
                <a:latin typeface="Avenir Book"/>
                <a:cs typeface="Avenir Book"/>
              </a:rPr>
              <a:t>(HBO, Showtime)</a:t>
            </a:r>
          </a:p>
        </p:txBody>
      </p:sp>
      <p:sp>
        <p:nvSpPr>
          <p:cNvPr id="47" name="TextBox 46"/>
          <p:cNvSpPr txBox="1"/>
          <p:nvPr/>
        </p:nvSpPr>
        <p:spPr>
          <a:xfrm>
            <a:off x="5056952" y="2628897"/>
            <a:ext cx="1204239" cy="369332"/>
          </a:xfrm>
          <a:prstGeom prst="rect">
            <a:avLst/>
          </a:prstGeom>
          <a:noFill/>
        </p:spPr>
        <p:txBody>
          <a:bodyPr wrap="none" rtlCol="0">
            <a:spAutoFit/>
          </a:bodyPr>
          <a:lstStyle/>
          <a:p>
            <a:r>
              <a:rPr lang="en-US" sz="900" dirty="0" smtClean="0">
                <a:solidFill>
                  <a:schemeClr val="bg1">
                    <a:lumMod val="65000"/>
                  </a:schemeClr>
                </a:solidFill>
                <a:latin typeface="Avenir Book"/>
                <a:cs typeface="Avenir Book"/>
              </a:rPr>
              <a:t>Affiliated (14%)</a:t>
            </a:r>
          </a:p>
          <a:p>
            <a:r>
              <a:rPr lang="en-US" sz="900" dirty="0" smtClean="0">
                <a:solidFill>
                  <a:schemeClr val="bg1">
                    <a:lumMod val="65000"/>
                  </a:schemeClr>
                </a:solidFill>
                <a:latin typeface="Avenir Book"/>
                <a:cs typeface="Avenir Book"/>
              </a:rPr>
              <a:t>Non-affiliated (84%)</a:t>
            </a:r>
          </a:p>
        </p:txBody>
      </p:sp>
      <p:sp>
        <p:nvSpPr>
          <p:cNvPr id="48" name="Right Brace 47"/>
          <p:cNvSpPr/>
          <p:nvPr/>
        </p:nvSpPr>
        <p:spPr>
          <a:xfrm>
            <a:off x="5056952" y="2628897"/>
            <a:ext cx="84670" cy="341483"/>
          </a:xfrm>
          <a:prstGeom prst="rightBrace">
            <a:avLst/>
          </a:prstGeom>
          <a:ln w="6350" cap="flat" cmpd="sng" algn="ctr">
            <a:solidFill>
              <a:srgbClr val="A6A6A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ounded Rectangle 61"/>
          <p:cNvSpPr/>
          <p:nvPr/>
        </p:nvSpPr>
        <p:spPr>
          <a:xfrm>
            <a:off x="49343" y="3198984"/>
            <a:ext cx="2086739"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Cable TV Networks</a:t>
            </a:r>
          </a:p>
          <a:p>
            <a:pPr algn="ctr"/>
            <a:r>
              <a:rPr lang="en-US" sz="1000" b="1" dirty="0" smtClean="0">
                <a:solidFill>
                  <a:schemeClr val="bg1">
                    <a:lumMod val="65000"/>
                  </a:schemeClr>
                </a:solidFill>
                <a:latin typeface="Avenir Book"/>
                <a:cs typeface="Avenir Book"/>
              </a:rPr>
              <a:t>“Original Production”</a:t>
            </a:r>
            <a:endParaRPr lang="en-US" sz="1000" b="1" dirty="0">
              <a:solidFill>
                <a:schemeClr val="bg1">
                  <a:lumMod val="65000"/>
                </a:schemeClr>
              </a:solidFill>
              <a:latin typeface="Avenir Book"/>
              <a:cs typeface="Avenir Book"/>
            </a:endParaRPr>
          </a:p>
        </p:txBody>
      </p:sp>
      <p:sp>
        <p:nvSpPr>
          <p:cNvPr id="66" name="TextBox 65"/>
          <p:cNvSpPr txBox="1"/>
          <p:nvPr/>
        </p:nvSpPr>
        <p:spPr>
          <a:xfrm>
            <a:off x="3013330" y="295934"/>
            <a:ext cx="2043292" cy="276999"/>
          </a:xfrm>
          <a:prstGeom prst="rect">
            <a:avLst/>
          </a:prstGeom>
          <a:solidFill>
            <a:schemeClr val="bg1"/>
          </a:solidFill>
        </p:spPr>
        <p:txBody>
          <a:bodyPr wrap="square" rtlCol="0">
            <a:spAutoFit/>
          </a:bodyPr>
          <a:lstStyle/>
          <a:p>
            <a:pPr algn="ctr"/>
            <a:r>
              <a:rPr lang="en-US" sz="1200" b="1" dirty="0" smtClean="0">
                <a:solidFill>
                  <a:schemeClr val="bg1">
                    <a:lumMod val="65000"/>
                  </a:schemeClr>
                </a:solidFill>
                <a:latin typeface="Avenir Book"/>
                <a:cs typeface="Avenir Book"/>
              </a:rPr>
              <a:t>B2B DISTRIBUTION</a:t>
            </a:r>
            <a:endParaRPr lang="en-US" sz="1200" b="1" dirty="0">
              <a:solidFill>
                <a:schemeClr val="bg1">
                  <a:lumMod val="65000"/>
                </a:schemeClr>
              </a:solidFill>
              <a:latin typeface="Avenir Book"/>
              <a:cs typeface="Avenir Book"/>
            </a:endParaRPr>
          </a:p>
        </p:txBody>
      </p:sp>
      <p:sp>
        <p:nvSpPr>
          <p:cNvPr id="32" name="Rounded Rectangle 31"/>
          <p:cNvSpPr/>
          <p:nvPr/>
        </p:nvSpPr>
        <p:spPr>
          <a:xfrm>
            <a:off x="76837" y="5820843"/>
            <a:ext cx="2894651" cy="300557"/>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End users</a:t>
            </a:r>
            <a:endParaRPr lang="en-US" sz="1000" b="1" dirty="0">
              <a:solidFill>
                <a:schemeClr val="bg1">
                  <a:lumMod val="65000"/>
                </a:schemeClr>
              </a:solidFill>
              <a:latin typeface="Avenir Book"/>
              <a:cs typeface="Avenir Book"/>
            </a:endParaRPr>
          </a:p>
        </p:txBody>
      </p:sp>
      <p:sp>
        <p:nvSpPr>
          <p:cNvPr id="35" name="Rounded Rectangle 34"/>
          <p:cNvSpPr/>
          <p:nvPr/>
        </p:nvSpPr>
        <p:spPr>
          <a:xfrm>
            <a:off x="49343" y="5279902"/>
            <a:ext cx="1958824" cy="443560"/>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r>
              <a:rPr lang="en-US" sz="1000" b="1" dirty="0" smtClean="0">
                <a:solidFill>
                  <a:schemeClr val="bg1">
                    <a:lumMod val="65000"/>
                  </a:schemeClr>
                </a:solidFill>
                <a:latin typeface="Avenir Book"/>
                <a:cs typeface="Avenir Book"/>
              </a:rPr>
              <a:t> (e.g. Netflix, Amazon)</a:t>
            </a:r>
          </a:p>
          <a:p>
            <a:pPr algn="ctr"/>
            <a:r>
              <a:rPr lang="en-US" sz="1000" b="1" dirty="0" smtClean="0">
                <a:solidFill>
                  <a:schemeClr val="bg1">
                    <a:lumMod val="65000"/>
                  </a:schemeClr>
                </a:solidFill>
                <a:latin typeface="Avenir Book"/>
                <a:cs typeface="Avenir Book"/>
              </a:rPr>
              <a:t>“Original Productions”</a:t>
            </a:r>
            <a:endParaRPr lang="en-US" sz="1000" b="1" dirty="0">
              <a:solidFill>
                <a:schemeClr val="bg1">
                  <a:lumMod val="65000"/>
                </a:schemeClr>
              </a:solidFill>
              <a:latin typeface="Avenir Book"/>
              <a:cs typeface="Avenir Book"/>
            </a:endParaRPr>
          </a:p>
        </p:txBody>
      </p:sp>
      <p:sp>
        <p:nvSpPr>
          <p:cNvPr id="36" name="Rounded Rectangle 35"/>
          <p:cNvSpPr/>
          <p:nvPr/>
        </p:nvSpPr>
        <p:spPr>
          <a:xfrm>
            <a:off x="4068853" y="5276606"/>
            <a:ext cx="958469" cy="673104"/>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bg1">
                    <a:lumMod val="65000"/>
                  </a:schemeClr>
                </a:solidFill>
                <a:latin typeface="Avenir Book"/>
                <a:cs typeface="Avenir Book"/>
              </a:rPr>
              <a:t>OVDs</a:t>
            </a:r>
            <a:endParaRPr lang="en-US" sz="1000" b="1" dirty="0" smtClean="0">
              <a:solidFill>
                <a:schemeClr val="bg1">
                  <a:lumMod val="65000"/>
                </a:schemeClr>
              </a:solidFill>
              <a:latin typeface="Avenir Book"/>
              <a:cs typeface="Avenir Book"/>
            </a:endParaRPr>
          </a:p>
          <a:p>
            <a:pPr algn="ctr"/>
            <a:r>
              <a:rPr lang="en-US" sz="1000" b="1" dirty="0" smtClean="0">
                <a:solidFill>
                  <a:schemeClr val="bg1">
                    <a:lumMod val="65000"/>
                  </a:schemeClr>
                </a:solidFill>
                <a:latin typeface="Avenir Book"/>
                <a:cs typeface="Avenir Book"/>
              </a:rPr>
              <a:t>(Netflix, Amazon, </a:t>
            </a:r>
            <a:r>
              <a:rPr lang="en-US" sz="1000" b="1" dirty="0" err="1" smtClean="0">
                <a:solidFill>
                  <a:schemeClr val="bg1">
                    <a:lumMod val="65000"/>
                  </a:schemeClr>
                </a:solidFill>
                <a:latin typeface="Avenir Book"/>
                <a:cs typeface="Avenir Book"/>
              </a:rPr>
              <a:t>Hulu</a:t>
            </a:r>
            <a:r>
              <a:rPr lang="en-US" sz="1000" b="1" dirty="0" smtClean="0">
                <a:solidFill>
                  <a:schemeClr val="bg1">
                    <a:lumMod val="65000"/>
                  </a:schemeClr>
                </a:solidFill>
                <a:latin typeface="Avenir Book"/>
                <a:cs typeface="Avenir Book"/>
              </a:rPr>
              <a:t>)</a:t>
            </a:r>
            <a:endParaRPr lang="en-US" sz="800" b="1" dirty="0" smtClean="0">
              <a:solidFill>
                <a:schemeClr val="bg1">
                  <a:lumMod val="65000"/>
                </a:schemeClr>
              </a:solidFill>
              <a:latin typeface="Avenir Book"/>
              <a:cs typeface="Avenir Book"/>
            </a:endParaRPr>
          </a:p>
        </p:txBody>
      </p:sp>
      <p:sp>
        <p:nvSpPr>
          <p:cNvPr id="37" name="Rounded Rectangle 36"/>
          <p:cNvSpPr/>
          <p:nvPr/>
        </p:nvSpPr>
        <p:spPr>
          <a:xfrm>
            <a:off x="6156899" y="572769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38" name="Rounded Rectangle 37"/>
          <p:cNvSpPr/>
          <p:nvPr/>
        </p:nvSpPr>
        <p:spPr>
          <a:xfrm>
            <a:off x="6168847" y="6161851"/>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Wireless</a:t>
            </a:r>
          </a:p>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40" name="Rounded Rectangle 39"/>
          <p:cNvSpPr/>
          <p:nvPr/>
        </p:nvSpPr>
        <p:spPr>
          <a:xfrm>
            <a:off x="1051196"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Develop-</a:t>
            </a:r>
            <a:r>
              <a:rPr lang="en-US" sz="1000" b="1" dirty="0" err="1" smtClean="0">
                <a:latin typeface="Avenir Book"/>
                <a:cs typeface="Avenir Book"/>
              </a:rPr>
              <a:t>ment</a:t>
            </a:r>
            <a:endParaRPr lang="en-US" sz="1000" b="1" dirty="0">
              <a:latin typeface="Avenir Book"/>
              <a:cs typeface="Avenir Book"/>
            </a:endParaRPr>
          </a:p>
        </p:txBody>
      </p:sp>
      <p:sp>
        <p:nvSpPr>
          <p:cNvPr id="41" name="Rounded Rectangle 40"/>
          <p:cNvSpPr/>
          <p:nvPr/>
        </p:nvSpPr>
        <p:spPr>
          <a:xfrm>
            <a:off x="26127"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Financing</a:t>
            </a:r>
            <a:endParaRPr lang="en-US" sz="1000" b="1" dirty="0">
              <a:latin typeface="Avenir Book"/>
              <a:cs typeface="Avenir Book"/>
            </a:endParaRPr>
          </a:p>
        </p:txBody>
      </p:sp>
      <p:sp>
        <p:nvSpPr>
          <p:cNvPr id="42" name="Rounded Rectangle 41"/>
          <p:cNvSpPr/>
          <p:nvPr/>
        </p:nvSpPr>
        <p:spPr>
          <a:xfrm>
            <a:off x="2059882" y="4342661"/>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Production</a:t>
            </a:r>
          </a:p>
          <a:p>
            <a:pPr algn="ctr"/>
            <a:r>
              <a:rPr lang="en-US" sz="1000" b="1" dirty="0" smtClean="0">
                <a:latin typeface="Avenir Book"/>
                <a:cs typeface="Avenir Book"/>
              </a:rPr>
              <a:t>(Creation)</a:t>
            </a:r>
            <a:endParaRPr lang="en-US" sz="1000" b="1" dirty="0">
              <a:latin typeface="Avenir Book"/>
              <a:cs typeface="Avenir Book"/>
            </a:endParaRPr>
          </a:p>
        </p:txBody>
      </p:sp>
      <p:sp>
        <p:nvSpPr>
          <p:cNvPr id="43" name="Rounded Rectangle 42"/>
          <p:cNvSpPr/>
          <p:nvPr/>
        </p:nvSpPr>
        <p:spPr>
          <a:xfrm>
            <a:off x="3061304" y="4342661"/>
            <a:ext cx="959221" cy="750039"/>
          </a:xfrm>
          <a:prstGeom prst="round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a:t>
            </a:r>
          </a:p>
          <a:p>
            <a:pPr algn="ctr"/>
            <a:r>
              <a:rPr lang="en-US" sz="1000" b="1" dirty="0" smtClean="0">
                <a:latin typeface="Avenir Book"/>
                <a:cs typeface="Avenir Book"/>
              </a:rPr>
              <a:t>Distribution</a:t>
            </a:r>
          </a:p>
          <a:p>
            <a:pPr algn="ctr"/>
            <a:r>
              <a:rPr lang="en-US" sz="800" b="1" dirty="0" smtClean="0">
                <a:latin typeface="Avenir Book"/>
                <a:cs typeface="Avenir Book"/>
              </a:rPr>
              <a:t>(Studios dist to </a:t>
            </a:r>
            <a:r>
              <a:rPr lang="en-US" sz="800" b="1" dirty="0" err="1" smtClean="0">
                <a:latin typeface="Avenir Book"/>
                <a:cs typeface="Avenir Book"/>
              </a:rPr>
              <a:t>OVDs</a:t>
            </a:r>
            <a:r>
              <a:rPr lang="en-US" sz="800" b="1" dirty="0" smtClean="0">
                <a:latin typeface="Avenir Book"/>
                <a:cs typeface="Avenir Book"/>
              </a:rPr>
              <a:t>)</a:t>
            </a:r>
            <a:endParaRPr lang="en-US" sz="800" b="1" dirty="0">
              <a:latin typeface="Avenir Book"/>
              <a:cs typeface="Avenir Book"/>
            </a:endParaRPr>
          </a:p>
        </p:txBody>
      </p:sp>
      <p:sp>
        <p:nvSpPr>
          <p:cNvPr id="45" name="Rounded Rectangle 44"/>
          <p:cNvSpPr/>
          <p:nvPr/>
        </p:nvSpPr>
        <p:spPr>
          <a:xfrm>
            <a:off x="4069484" y="4347741"/>
            <a:ext cx="959221"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Distribution</a:t>
            </a:r>
          </a:p>
          <a:p>
            <a:pPr algn="ctr"/>
            <a:r>
              <a:rPr lang="en-US" sz="800" b="1" dirty="0" smtClean="0">
                <a:latin typeface="Avenir Book"/>
                <a:cs typeface="Avenir Book"/>
              </a:rPr>
              <a:t>(</a:t>
            </a:r>
            <a:r>
              <a:rPr lang="en-US" sz="800" b="1" dirty="0" err="1" smtClean="0">
                <a:latin typeface="Avenir Book"/>
                <a:cs typeface="Avenir Book"/>
              </a:rPr>
              <a:t>OVDs</a:t>
            </a:r>
            <a:r>
              <a:rPr lang="en-US" sz="800" b="1" dirty="0" smtClean="0">
                <a:latin typeface="Avenir Book"/>
                <a:cs typeface="Avenir Book"/>
              </a:rPr>
              <a:t> distribute to end users)</a:t>
            </a:r>
            <a:endParaRPr lang="en-US" sz="800" b="1" dirty="0">
              <a:latin typeface="Avenir Book"/>
              <a:cs typeface="Avenir Book"/>
            </a:endParaRPr>
          </a:p>
        </p:txBody>
      </p:sp>
      <p:sp>
        <p:nvSpPr>
          <p:cNvPr id="46" name="Rounded Rectangle 45"/>
          <p:cNvSpPr/>
          <p:nvPr/>
        </p:nvSpPr>
        <p:spPr>
          <a:xfrm>
            <a:off x="5108389" y="4347741"/>
            <a:ext cx="959221"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B2B Delivery/</a:t>
            </a:r>
          </a:p>
          <a:p>
            <a:pPr algn="ctr"/>
            <a:r>
              <a:rPr lang="en-US" sz="900" b="1" dirty="0" smtClean="0">
                <a:latin typeface="Avenir Book"/>
                <a:cs typeface="Avenir Book"/>
              </a:rPr>
              <a:t>Transmission</a:t>
            </a:r>
          </a:p>
          <a:p>
            <a:pPr algn="ctr"/>
            <a:r>
              <a:rPr lang="en-US" sz="900" b="1" dirty="0" smtClean="0">
                <a:latin typeface="Avenir Book"/>
                <a:cs typeface="Avenir Book"/>
              </a:rPr>
              <a:t>CDN Interconnect.</a:t>
            </a:r>
          </a:p>
        </p:txBody>
      </p:sp>
      <p:sp>
        <p:nvSpPr>
          <p:cNvPr id="49" name="Rounded Rectangle 48"/>
          <p:cNvSpPr/>
          <p:nvPr/>
        </p:nvSpPr>
        <p:spPr>
          <a:xfrm>
            <a:off x="6137089" y="4347741"/>
            <a:ext cx="959221"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B2C</a:t>
            </a:r>
          </a:p>
          <a:p>
            <a:pPr algn="ctr"/>
            <a:r>
              <a:rPr lang="en-US" sz="1000" b="1" dirty="0" smtClean="0">
                <a:latin typeface="Avenir Book"/>
                <a:cs typeface="Avenir Book"/>
              </a:rPr>
              <a:t>Delivery/</a:t>
            </a:r>
          </a:p>
          <a:p>
            <a:pPr algn="ctr"/>
            <a:r>
              <a:rPr lang="en-US" sz="900" b="1" dirty="0" smtClean="0">
                <a:latin typeface="Avenir Book"/>
                <a:cs typeface="Avenir Book"/>
              </a:rPr>
              <a:t>Transmission</a:t>
            </a:r>
          </a:p>
          <a:p>
            <a:pPr algn="ctr"/>
            <a:r>
              <a:rPr lang="en-US" sz="900" b="1" dirty="0" smtClean="0">
                <a:latin typeface="Avenir Book"/>
                <a:cs typeface="Avenir Book"/>
              </a:rPr>
              <a:t>Access</a:t>
            </a:r>
          </a:p>
        </p:txBody>
      </p:sp>
      <p:sp>
        <p:nvSpPr>
          <p:cNvPr id="50" name="Rounded Rectangle 49"/>
          <p:cNvSpPr/>
          <p:nvPr/>
        </p:nvSpPr>
        <p:spPr>
          <a:xfrm>
            <a:off x="5146878" y="57371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1" name="Rounded Rectangle 50"/>
          <p:cNvSpPr/>
          <p:nvPr/>
        </p:nvSpPr>
        <p:spPr>
          <a:xfrm>
            <a:off x="5158826" y="6171259"/>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Wireless</a:t>
            </a:r>
          </a:p>
          <a:p>
            <a:pPr algn="ctr"/>
            <a:r>
              <a:rPr lang="en-US" sz="1000" b="1" dirty="0" smtClean="0">
                <a:solidFill>
                  <a:schemeClr val="bg1">
                    <a:lumMod val="65000"/>
                  </a:schemeClr>
                </a:solidFill>
                <a:latin typeface="Avenir Book"/>
                <a:cs typeface="Avenir Book"/>
              </a:rPr>
              <a:t>ISPs</a:t>
            </a:r>
            <a:endParaRPr lang="en-US" sz="800" b="1" dirty="0" smtClean="0">
              <a:solidFill>
                <a:schemeClr val="bg1">
                  <a:lumMod val="65000"/>
                </a:schemeClr>
              </a:solidFill>
              <a:latin typeface="Avenir Book"/>
              <a:cs typeface="Avenir Book"/>
            </a:endParaRPr>
          </a:p>
        </p:txBody>
      </p:sp>
      <p:sp>
        <p:nvSpPr>
          <p:cNvPr id="52" name="Rounded Rectangle 51"/>
          <p:cNvSpPr/>
          <p:nvPr/>
        </p:nvSpPr>
        <p:spPr>
          <a:xfrm>
            <a:off x="51468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chemeClr val="bg1">
                    <a:lumMod val="65000"/>
                  </a:schemeClr>
                </a:solidFill>
                <a:latin typeface="Avenir Book"/>
                <a:cs typeface="Avenir Book"/>
              </a:rPr>
              <a:t>OVDs</a:t>
            </a:r>
            <a:endParaRPr lang="en-US" sz="800" b="1" dirty="0" smtClean="0">
              <a:solidFill>
                <a:schemeClr val="bg1">
                  <a:lumMod val="65000"/>
                </a:schemeClr>
              </a:solidFill>
              <a:latin typeface="Avenir Book"/>
              <a:cs typeface="Avenir Book"/>
            </a:endParaRPr>
          </a:p>
          <a:p>
            <a:pPr algn="ctr"/>
            <a:r>
              <a:rPr lang="en-US" sz="800" b="1" dirty="0" smtClean="0">
                <a:solidFill>
                  <a:schemeClr val="bg1">
                    <a:lumMod val="65000"/>
                  </a:schemeClr>
                </a:solidFill>
                <a:latin typeface="Avenir Book"/>
                <a:cs typeface="Avenir Book"/>
              </a:rPr>
              <a:t>Netflix, Apple)</a:t>
            </a:r>
          </a:p>
        </p:txBody>
      </p:sp>
      <p:cxnSp>
        <p:nvCxnSpPr>
          <p:cNvPr id="53" name="Straight Connector 52"/>
          <p:cNvCxnSpPr/>
          <p:nvPr/>
        </p:nvCxnSpPr>
        <p:spPr>
          <a:xfrm>
            <a:off x="160097" y="4052236"/>
            <a:ext cx="886905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6175578" y="5305307"/>
            <a:ext cx="959221" cy="352303"/>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lumMod val="65000"/>
                  </a:schemeClr>
                </a:solidFill>
                <a:latin typeface="Avenir Book"/>
                <a:cs typeface="Avenir Book"/>
              </a:rPr>
              <a:t>Google?</a:t>
            </a:r>
          </a:p>
        </p:txBody>
      </p:sp>
      <p:sp>
        <p:nvSpPr>
          <p:cNvPr id="56" name="Rounded Rectangle 55"/>
          <p:cNvSpPr/>
          <p:nvPr/>
        </p:nvSpPr>
        <p:spPr>
          <a:xfrm>
            <a:off x="7154220" y="4350626"/>
            <a:ext cx="959221" cy="75003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latin typeface="Avenir Book"/>
                <a:cs typeface="Avenir Book"/>
              </a:rPr>
              <a:t>Integration/</a:t>
            </a:r>
          </a:p>
          <a:p>
            <a:pPr algn="ctr"/>
            <a:r>
              <a:rPr lang="en-US" sz="900" b="1" dirty="0" smtClean="0">
                <a:solidFill>
                  <a:schemeClr val="bg1"/>
                </a:solidFill>
                <a:latin typeface="Avenir Book"/>
                <a:cs typeface="Avenir Book"/>
              </a:rPr>
              <a:t>Aggregation</a:t>
            </a:r>
          </a:p>
          <a:p>
            <a:pPr algn="ctr"/>
            <a:r>
              <a:rPr lang="en-US" sz="900" b="1" dirty="0" smtClean="0">
                <a:solidFill>
                  <a:schemeClr val="bg1"/>
                </a:solidFill>
                <a:latin typeface="Avenir Book"/>
                <a:cs typeface="Avenir Book"/>
              </a:rPr>
              <a:t>Search/access</a:t>
            </a:r>
          </a:p>
        </p:txBody>
      </p:sp>
      <p:sp>
        <p:nvSpPr>
          <p:cNvPr id="57" name="Rounded Rectangle 56"/>
          <p:cNvSpPr/>
          <p:nvPr/>
        </p:nvSpPr>
        <p:spPr>
          <a:xfrm>
            <a:off x="8165661" y="4350626"/>
            <a:ext cx="959221" cy="7500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Avenir Book"/>
                <a:cs typeface="Avenir Book"/>
              </a:rPr>
              <a:t>Viewing</a:t>
            </a:r>
            <a:endParaRPr lang="en-US" sz="1000" b="1" dirty="0">
              <a:latin typeface="Avenir Book"/>
              <a:cs typeface="Avenir Book"/>
            </a:endParaRPr>
          </a:p>
        </p:txBody>
      </p:sp>
      <p:sp>
        <p:nvSpPr>
          <p:cNvPr id="58" name="Rounded Rectangle 57"/>
          <p:cNvSpPr/>
          <p:nvPr/>
        </p:nvSpPr>
        <p:spPr>
          <a:xfrm>
            <a:off x="7154972" y="5295218"/>
            <a:ext cx="959221" cy="76879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lumMod val="65000"/>
                  </a:schemeClr>
                </a:solidFill>
                <a:latin typeface="Avenir Book"/>
                <a:cs typeface="Avenir Book"/>
              </a:rPr>
              <a:t>Comcast (ISP)</a:t>
            </a:r>
          </a:p>
          <a:p>
            <a:pPr algn="ctr"/>
            <a:r>
              <a:rPr lang="en-US" sz="900" b="1" dirty="0" smtClean="0">
                <a:solidFill>
                  <a:schemeClr val="bg1">
                    <a:lumMod val="65000"/>
                  </a:schemeClr>
                </a:solidFill>
                <a:latin typeface="Avenir Book"/>
                <a:cs typeface="Avenir Book"/>
              </a:rPr>
              <a:t>Apple TV?</a:t>
            </a:r>
          </a:p>
          <a:p>
            <a:pPr algn="ctr"/>
            <a:r>
              <a:rPr lang="en-US" sz="900" b="1" dirty="0" smtClean="0">
                <a:solidFill>
                  <a:schemeClr val="bg1">
                    <a:lumMod val="65000"/>
                  </a:schemeClr>
                </a:solidFill>
                <a:latin typeface="Avenir Book"/>
                <a:cs typeface="Avenir Book"/>
              </a:rPr>
              <a:t> Android TV?</a:t>
            </a:r>
          </a:p>
          <a:p>
            <a:pPr algn="ctr"/>
            <a:r>
              <a:rPr lang="en-US" sz="900" b="1" dirty="0" smtClean="0">
                <a:solidFill>
                  <a:schemeClr val="bg1">
                    <a:lumMod val="65000"/>
                  </a:schemeClr>
                </a:solidFill>
                <a:latin typeface="Avenir Book"/>
                <a:cs typeface="Avenir Book"/>
              </a:rPr>
              <a:t>Amazon Fire</a:t>
            </a:r>
          </a:p>
          <a:p>
            <a:pPr algn="ctr"/>
            <a:r>
              <a:rPr lang="en-US" sz="900" b="1" dirty="0" err="1" smtClean="0">
                <a:solidFill>
                  <a:schemeClr val="bg1">
                    <a:lumMod val="65000"/>
                  </a:schemeClr>
                </a:solidFill>
                <a:latin typeface="Avenir Book"/>
                <a:cs typeface="Avenir Book"/>
              </a:rPr>
              <a:t>Tivo</a:t>
            </a:r>
            <a:endParaRPr lang="en-US" sz="900" b="1" dirty="0">
              <a:solidFill>
                <a:schemeClr val="bg1">
                  <a:lumMod val="65000"/>
                </a:schemeClr>
              </a:solidFill>
              <a:latin typeface="Avenir Book"/>
              <a:cs typeface="Avenir Book"/>
            </a:endParaRPr>
          </a:p>
        </p:txBody>
      </p:sp>
      <p:sp>
        <p:nvSpPr>
          <p:cNvPr id="59" name="Rounded Rectangle 58"/>
          <p:cNvSpPr/>
          <p:nvPr/>
        </p:nvSpPr>
        <p:spPr>
          <a:xfrm>
            <a:off x="8166413" y="5295218"/>
            <a:ext cx="959221" cy="573852"/>
          </a:xfrm>
          <a:prstGeom prst="roundRect">
            <a:avLst/>
          </a:prstGeom>
          <a:solidFill>
            <a:srgbClr val="FFFFFF"/>
          </a:solidFill>
          <a:ln w="635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bg1">
                    <a:lumMod val="65000"/>
                  </a:schemeClr>
                </a:solidFill>
                <a:latin typeface="Avenir Book"/>
                <a:cs typeface="Avenir Book"/>
              </a:rPr>
              <a:t>TVs</a:t>
            </a:r>
          </a:p>
          <a:p>
            <a:pPr algn="ctr"/>
            <a:r>
              <a:rPr lang="en-US" sz="1000" b="1" dirty="0" smtClean="0">
                <a:solidFill>
                  <a:schemeClr val="bg1">
                    <a:lumMod val="65000"/>
                  </a:schemeClr>
                </a:solidFill>
                <a:latin typeface="Avenir Book"/>
                <a:cs typeface="Avenir Book"/>
              </a:rPr>
              <a:t>Phones</a:t>
            </a:r>
          </a:p>
          <a:p>
            <a:pPr algn="ctr"/>
            <a:r>
              <a:rPr lang="en-US" sz="1000" b="1" dirty="0" smtClean="0">
                <a:solidFill>
                  <a:schemeClr val="bg1">
                    <a:lumMod val="65000"/>
                  </a:schemeClr>
                </a:solidFill>
                <a:latin typeface="Avenir Book"/>
                <a:cs typeface="Avenir Book"/>
              </a:rPr>
              <a:t>tablets</a:t>
            </a:r>
            <a:endParaRPr lang="en-US" sz="1000" b="1" dirty="0">
              <a:solidFill>
                <a:schemeClr val="bg1">
                  <a:lumMod val="65000"/>
                </a:schemeClr>
              </a:solidFill>
              <a:latin typeface="Avenir Book"/>
              <a:cs typeface="Avenir Book"/>
            </a:endParaRPr>
          </a:p>
        </p:txBody>
      </p:sp>
      <p:sp>
        <p:nvSpPr>
          <p:cNvPr id="61" name="Right Bracket 60"/>
          <p:cNvSpPr/>
          <p:nvPr/>
        </p:nvSpPr>
        <p:spPr>
          <a:xfrm rot="16200000">
            <a:off x="6152718" y="3720076"/>
            <a:ext cx="45719" cy="1199452"/>
          </a:xfrm>
          <a:prstGeom prst="rightBracket">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5" name="Straight Arrow Connector 64"/>
          <p:cNvCxnSpPr/>
          <p:nvPr/>
        </p:nvCxnSpPr>
        <p:spPr>
          <a:xfrm rot="16200000" flipH="1">
            <a:off x="5555952" y="2285724"/>
            <a:ext cx="2553874" cy="1414126"/>
          </a:xfrm>
          <a:prstGeom prst="straightConnector1">
            <a:avLst/>
          </a:prstGeom>
          <a:ln w="25400" cap="flat" cmpd="sng" algn="ctr">
            <a:solidFill>
              <a:schemeClr val="accent2">
                <a:lumMod val="75000"/>
              </a:schemeClr>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0" y="0"/>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incumbent MVPD value chain</a:t>
            </a:r>
          </a:p>
        </p:txBody>
      </p:sp>
      <p:sp>
        <p:nvSpPr>
          <p:cNvPr id="70" name="TextBox 69"/>
          <p:cNvSpPr txBox="1"/>
          <p:nvPr/>
        </p:nvSpPr>
        <p:spPr>
          <a:xfrm>
            <a:off x="37912" y="4053824"/>
            <a:ext cx="9056557" cy="276999"/>
          </a:xfrm>
          <a:prstGeom prst="rect">
            <a:avLst/>
          </a:prstGeom>
          <a:noFill/>
        </p:spPr>
        <p:txBody>
          <a:bodyPr wrap="square" rtlCol="0">
            <a:spAutoFit/>
          </a:bodyPr>
          <a:lstStyle/>
          <a:p>
            <a:pPr marL="114300" indent="-114300"/>
            <a:r>
              <a:rPr lang="en-US" sz="1200" b="1" dirty="0" smtClean="0">
                <a:latin typeface="Avenir Book"/>
                <a:cs typeface="Avenir Book"/>
              </a:rPr>
              <a:t>The entrant OVD value chain</a:t>
            </a:r>
          </a:p>
        </p:txBody>
      </p:sp>
      <p:sp>
        <p:nvSpPr>
          <p:cNvPr id="55" name="Rectangle 54"/>
          <p:cNvSpPr/>
          <p:nvPr/>
        </p:nvSpPr>
        <p:spPr>
          <a:xfrm>
            <a:off x="191098" y="2159001"/>
            <a:ext cx="3479202" cy="1323439"/>
          </a:xfrm>
          <a:prstGeom prst="rect">
            <a:avLst/>
          </a:prstGeom>
          <a:solidFill>
            <a:schemeClr val="bg1"/>
          </a:solidFill>
        </p:spPr>
        <p:txBody>
          <a:bodyPr wrap="square">
            <a:spAutoFit/>
          </a:bodyPr>
          <a:lstStyle/>
          <a:p>
            <a:r>
              <a:rPr lang="en-US" sz="2000" b="1" dirty="0" smtClean="0">
                <a:solidFill>
                  <a:srgbClr val="953735"/>
                </a:solidFill>
                <a:latin typeface="Avenir Book"/>
                <a:cs typeface="Avenir Book"/>
              </a:rPr>
              <a:t>Upstream fragmentation triggers downstream aggregation/integration</a:t>
            </a:r>
          </a:p>
          <a:p>
            <a:r>
              <a:rPr lang="en-US" sz="2000" b="1" dirty="0" smtClean="0">
                <a:solidFill>
                  <a:srgbClr val="953735"/>
                </a:solidFill>
                <a:latin typeface="Avenir Book"/>
                <a:cs typeface="Avenir Book"/>
              </a:rPr>
              <a:t>(“platform leadership?”)</a:t>
            </a:r>
          </a:p>
        </p:txBody>
      </p:sp>
      <p:sp>
        <p:nvSpPr>
          <p:cNvPr id="63" name="Rectangle 62"/>
          <p:cNvSpPr/>
          <p:nvPr/>
        </p:nvSpPr>
        <p:spPr>
          <a:xfrm>
            <a:off x="0" y="0"/>
            <a:ext cx="9171476"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239844" y="5378236"/>
            <a:ext cx="3036756" cy="1446550"/>
          </a:xfrm>
          <a:prstGeom prst="rect">
            <a:avLst/>
          </a:prstGeom>
          <a:solidFill>
            <a:schemeClr val="bg1"/>
          </a:solidFill>
        </p:spPr>
        <p:txBody>
          <a:bodyPr wrap="square" rtlCol="0">
            <a:spAutoFit/>
          </a:bodyPr>
          <a:lstStyle/>
          <a:p>
            <a:pPr marL="114300" indent="-114300">
              <a:buFont typeface="Arial"/>
              <a:buChar char="•"/>
            </a:pPr>
            <a:r>
              <a:rPr lang="en-US" sz="1100" b="1" dirty="0" smtClean="0">
                <a:solidFill>
                  <a:schemeClr val="accent2">
                    <a:lumMod val="75000"/>
                  </a:schemeClr>
                </a:solidFill>
                <a:latin typeface="Avenir Book"/>
                <a:cs typeface="Avenir Book"/>
              </a:rPr>
              <a:t>The </a:t>
            </a:r>
            <a:r>
              <a:rPr lang="en-US" sz="1100" b="1" dirty="0" err="1" smtClean="0">
                <a:solidFill>
                  <a:schemeClr val="accent2">
                    <a:lumMod val="75000"/>
                  </a:schemeClr>
                </a:solidFill>
                <a:latin typeface="Avenir Book"/>
                <a:cs typeface="Avenir Book"/>
              </a:rPr>
              <a:t>OVDs</a:t>
            </a:r>
            <a:r>
              <a:rPr lang="en-US" sz="1100" b="1" dirty="0" smtClean="0">
                <a:solidFill>
                  <a:schemeClr val="accent2">
                    <a:lumMod val="75000"/>
                  </a:schemeClr>
                </a:solidFill>
                <a:latin typeface="Avenir Book"/>
                <a:cs typeface="Avenir Book"/>
              </a:rPr>
              <a:t> are highly fragmented. Although there is overlap among catalogs, there is enough “exclusivity,” combined with a low-enough price point that most OVD users subscribe to multiple services, spending on average $30/month (up to !00+ if sports packages are included).</a:t>
            </a:r>
          </a:p>
          <a:p>
            <a:endParaRPr lang="en-US" sz="1100" b="1" dirty="0" smtClean="0">
              <a:solidFill>
                <a:schemeClr val="accent2">
                  <a:lumMod val="75000"/>
                </a:schemeClr>
              </a:solidFill>
              <a:latin typeface="Avenir Book"/>
              <a:cs typeface="Avenir Book"/>
            </a:endParaRPr>
          </a:p>
        </p:txBody>
      </p:sp>
      <p:sp>
        <p:nvSpPr>
          <p:cNvPr id="73" name="TextBox 72"/>
          <p:cNvSpPr txBox="1"/>
          <p:nvPr/>
        </p:nvSpPr>
        <p:spPr>
          <a:xfrm>
            <a:off x="5158827" y="2525881"/>
            <a:ext cx="3870330" cy="1277273"/>
          </a:xfrm>
          <a:prstGeom prst="rect">
            <a:avLst/>
          </a:prstGeom>
          <a:solidFill>
            <a:schemeClr val="bg1"/>
          </a:solidFill>
        </p:spPr>
        <p:txBody>
          <a:bodyPr wrap="square" rtlCol="0">
            <a:spAutoFit/>
          </a:bodyPr>
          <a:lstStyle/>
          <a:p>
            <a:pPr marL="114300" indent="-114300">
              <a:buFont typeface="Arial"/>
              <a:buChar char="•"/>
            </a:pPr>
            <a:r>
              <a:rPr lang="en-US" sz="1100" b="1" dirty="0" smtClean="0">
                <a:solidFill>
                  <a:srgbClr val="800000"/>
                </a:solidFill>
                <a:latin typeface="Avenir Book"/>
                <a:cs typeface="Avenir Book"/>
              </a:rPr>
              <a:t>Catalog fragmentation has created an opportunity for </a:t>
            </a:r>
          </a:p>
          <a:p>
            <a:pPr marL="571500" lvl="1" indent="-114300">
              <a:buFont typeface="Arial"/>
              <a:buChar char="•"/>
            </a:pPr>
            <a:r>
              <a:rPr lang="en-US" sz="1100" b="1" dirty="0" smtClean="0">
                <a:solidFill>
                  <a:srgbClr val="800000"/>
                </a:solidFill>
                <a:latin typeface="Avenir Book"/>
                <a:cs typeface="Avenir Book"/>
              </a:rPr>
              <a:t>aggregated search (multi-OVD)</a:t>
            </a:r>
          </a:p>
          <a:p>
            <a:pPr marL="571500" lvl="1" indent="-114300">
              <a:buFont typeface="Arial"/>
              <a:buChar char="•"/>
            </a:pPr>
            <a:r>
              <a:rPr lang="en-US" sz="1100" b="1" dirty="0" smtClean="0">
                <a:solidFill>
                  <a:srgbClr val="800000"/>
                </a:solidFill>
                <a:latin typeface="Avenir Book"/>
                <a:cs typeface="Avenir Book"/>
              </a:rPr>
              <a:t>integrated access (MVPD + OVD) downstream.</a:t>
            </a:r>
          </a:p>
          <a:p>
            <a:pPr marL="114300" indent="-114300">
              <a:buFont typeface="Arial"/>
              <a:buChar char="•"/>
            </a:pPr>
            <a:r>
              <a:rPr lang="en-US" sz="1100" b="1" dirty="0" smtClean="0">
                <a:solidFill>
                  <a:srgbClr val="800000"/>
                </a:solidFill>
                <a:latin typeface="Avenir Book"/>
                <a:cs typeface="Avenir Book"/>
              </a:rPr>
              <a:t>“The handset will drive who wins.”</a:t>
            </a:r>
          </a:p>
          <a:p>
            <a:pPr marL="114300" indent="-114300">
              <a:buFont typeface="Arial"/>
              <a:buChar char="•"/>
            </a:pPr>
            <a:r>
              <a:rPr lang="en-US" sz="1100" b="1" dirty="0" smtClean="0">
                <a:solidFill>
                  <a:srgbClr val="800000"/>
                </a:solidFill>
                <a:latin typeface="Avenir Book"/>
                <a:cs typeface="Avenir Book"/>
              </a:rPr>
              <a:t>“The tail is wagging the dog.” (R. </a:t>
            </a:r>
            <a:r>
              <a:rPr lang="en-US" sz="1100" b="1" dirty="0" err="1" smtClean="0">
                <a:solidFill>
                  <a:srgbClr val="800000"/>
                </a:solidFill>
                <a:latin typeface="Avenir Book"/>
                <a:cs typeface="Avenir Book"/>
              </a:rPr>
              <a:t>Saracco</a:t>
            </a:r>
            <a:r>
              <a:rPr lang="en-US" sz="1100" b="1" dirty="0" smtClean="0">
                <a:solidFill>
                  <a:srgbClr val="800000"/>
                </a:solidFill>
                <a:latin typeface="Avenir Book"/>
                <a:cs typeface="Avenir Book"/>
              </a:rPr>
              <a:t>)</a:t>
            </a:r>
          </a:p>
          <a:p>
            <a:pPr marL="114300" indent="-114300">
              <a:buFont typeface="Arial"/>
              <a:buChar char="•"/>
            </a:pPr>
            <a:r>
              <a:rPr lang="en-US" sz="1100" b="1" dirty="0" smtClean="0">
                <a:solidFill>
                  <a:srgbClr val="800000"/>
                </a:solidFill>
                <a:latin typeface="Avenir Book"/>
                <a:cs typeface="Avenir Book"/>
              </a:rPr>
              <a:t>Or: will the ISPs win—what is the “product”/value prop? Content or access? See Steve Muir’s email.</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89F602-4143-8140-BCA0-81B6584EFE66}" type="slidenum">
              <a:rPr lang="en-US" smtClean="0">
                <a:solidFill>
                  <a:srgbClr val="000000"/>
                </a:solidFill>
              </a:rPr>
              <a:pPr>
                <a:defRPr/>
              </a:pPr>
              <a:t>3</a:t>
            </a:fld>
            <a:endParaRPr lang="en-US" sz="1400">
              <a:solidFill>
                <a:srgbClr val="000000"/>
              </a:solidFill>
            </a:endParaRPr>
          </a:p>
        </p:txBody>
      </p:sp>
      <p:pic>
        <p:nvPicPr>
          <p:cNvPr id="4" name="Picture 3"/>
          <p:cNvPicPr>
            <a:picLocks noChangeAspect="1"/>
          </p:cNvPicPr>
          <p:nvPr/>
        </p:nvPicPr>
        <p:blipFill>
          <a:blip r:embed="rId2"/>
          <a:stretch>
            <a:fillRect/>
          </a:stretch>
        </p:blipFill>
        <p:spPr>
          <a:xfrm>
            <a:off x="1384300" y="1066800"/>
            <a:ext cx="6375400" cy="4724400"/>
          </a:xfrm>
          <a:prstGeom prst="rect">
            <a:avLst/>
          </a:prstGeom>
        </p:spPr>
      </p:pic>
    </p:spTree>
    <p:extLst>
      <p:ext uri="{BB962C8B-B14F-4D97-AF65-F5344CB8AC3E}">
        <p14:creationId xmlns:p14="http://schemas.microsoft.com/office/powerpoint/2010/main" val="847488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0200" cy="3606800"/>
          </a:xfrm>
          <a:prstGeom prst="rect">
            <a:avLst/>
          </a:prstGeom>
        </p:spPr>
      </p:pic>
      <p:sp>
        <p:nvSpPr>
          <p:cNvPr id="2" name="Slide Number Placeholder 1"/>
          <p:cNvSpPr>
            <a:spLocks noGrp="1"/>
          </p:cNvSpPr>
          <p:nvPr>
            <p:ph type="sldNum" sz="quarter" idx="12"/>
          </p:nvPr>
        </p:nvSpPr>
        <p:spPr/>
        <p:txBody>
          <a:bodyPr/>
          <a:lstStyle/>
          <a:p>
            <a:pPr>
              <a:defRPr/>
            </a:pPr>
            <a:fld id="{1F89F602-4143-8140-BCA0-81B6584EFE66}" type="slidenum">
              <a:rPr lang="en-US" smtClean="0">
                <a:solidFill>
                  <a:srgbClr val="000000"/>
                </a:solidFill>
              </a:rPr>
              <a:pPr>
                <a:defRPr/>
              </a:pPr>
              <a:t>4</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051300" y="2628900"/>
            <a:ext cx="5003800" cy="3725051"/>
          </a:xfrm>
          <a:prstGeom prst="rect">
            <a:avLst/>
          </a:prstGeom>
        </p:spPr>
      </p:pic>
      <p:pic>
        <p:nvPicPr>
          <p:cNvPr id="6" name="Picture 2"/>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2000"/>
                    </a14:imgEffect>
                    <a14:imgEffect>
                      <a14:brightnessContrast bright="1000" contrast="28000"/>
                    </a14:imgEffect>
                  </a14:imgLayer>
                </a14:imgProps>
              </a:ext>
              <a:ext uri="{28A0092B-C50C-407E-A947-70E740481C1C}">
                <a14:useLocalDpi xmlns:a14="http://schemas.microsoft.com/office/drawing/2010/main" val="0"/>
              </a:ext>
            </a:extLst>
          </a:blip>
          <a:srcRect/>
          <a:stretch/>
        </p:blipFill>
        <p:spPr bwMode="auto">
          <a:xfrm>
            <a:off x="-142337" y="3948023"/>
            <a:ext cx="4424559" cy="13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9935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89F602-4143-8140-BCA0-81B6584EFE66}" type="slidenum">
              <a:rPr lang="en-US" smtClean="0">
                <a:solidFill>
                  <a:srgbClr val="000000"/>
                </a:solidFill>
              </a:rPr>
              <a:pPr>
                <a:defRPr/>
              </a:pPr>
              <a:t>5</a:t>
            </a:fld>
            <a:endParaRPr lang="en-US" sz="1400">
              <a:solidFill>
                <a:srgbClr val="000000"/>
              </a:solidFill>
            </a:endParaRPr>
          </a:p>
        </p:txBody>
      </p:sp>
      <p:pic>
        <p:nvPicPr>
          <p:cNvPr id="3" name="Picture 2"/>
          <p:cNvPicPr>
            <a:picLocks noChangeAspect="1"/>
          </p:cNvPicPr>
          <p:nvPr/>
        </p:nvPicPr>
        <p:blipFill>
          <a:blip r:embed="rId2"/>
          <a:stretch>
            <a:fillRect/>
          </a:stretch>
        </p:blipFill>
        <p:spPr>
          <a:xfrm>
            <a:off x="279400" y="457200"/>
            <a:ext cx="6527800" cy="4368800"/>
          </a:xfrm>
          <a:prstGeom prst="rect">
            <a:avLst/>
          </a:prstGeom>
        </p:spPr>
      </p:pic>
      <p:pic>
        <p:nvPicPr>
          <p:cNvPr id="4" name="Picture 3"/>
          <p:cNvPicPr>
            <a:picLocks noChangeAspect="1"/>
          </p:cNvPicPr>
          <p:nvPr/>
        </p:nvPicPr>
        <p:blipFill>
          <a:blip r:embed="rId3"/>
          <a:stretch>
            <a:fillRect/>
          </a:stretch>
        </p:blipFill>
        <p:spPr>
          <a:xfrm>
            <a:off x="4343400" y="3111500"/>
            <a:ext cx="4800600" cy="3632200"/>
          </a:xfrm>
          <a:prstGeom prst="rect">
            <a:avLst/>
          </a:prstGeom>
        </p:spPr>
      </p:pic>
    </p:spTree>
    <p:extLst>
      <p:ext uri="{BB962C8B-B14F-4D97-AF65-F5344CB8AC3E}">
        <p14:creationId xmlns:p14="http://schemas.microsoft.com/office/powerpoint/2010/main" val="3641456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89F602-4143-8140-BCA0-81B6584EFE66}" type="slidenum">
              <a:rPr lang="en-US" smtClean="0">
                <a:solidFill>
                  <a:srgbClr val="000000"/>
                </a:solidFill>
              </a:rPr>
              <a:pPr>
                <a:defRPr/>
              </a:pPr>
              <a:t>6</a:t>
            </a:fld>
            <a:endParaRPr lang="en-US" sz="1400">
              <a:solidFill>
                <a:srgbClr val="000000"/>
              </a:solidFill>
            </a:endParaRPr>
          </a:p>
        </p:txBody>
      </p:sp>
      <p:pic>
        <p:nvPicPr>
          <p:cNvPr id="3" name="Picture 2"/>
          <p:cNvPicPr>
            <a:picLocks noChangeAspect="1"/>
          </p:cNvPicPr>
          <p:nvPr/>
        </p:nvPicPr>
        <p:blipFill>
          <a:blip r:embed="rId2"/>
          <a:stretch>
            <a:fillRect/>
          </a:stretch>
        </p:blipFill>
        <p:spPr>
          <a:xfrm>
            <a:off x="0" y="0"/>
            <a:ext cx="9144000" cy="6849565"/>
          </a:xfrm>
          <a:prstGeom prst="rect">
            <a:avLst/>
          </a:prstGeom>
        </p:spPr>
      </p:pic>
      <p:pic>
        <p:nvPicPr>
          <p:cNvPr id="4" name="Picture 3"/>
          <p:cNvPicPr>
            <a:picLocks noChangeAspect="1"/>
          </p:cNvPicPr>
          <p:nvPr/>
        </p:nvPicPr>
        <p:blipFill>
          <a:blip r:embed="rId3"/>
          <a:stretch>
            <a:fillRect/>
          </a:stretch>
        </p:blipFill>
        <p:spPr>
          <a:xfrm>
            <a:off x="0" y="3848756"/>
            <a:ext cx="3987800" cy="3009244"/>
          </a:xfrm>
          <a:prstGeom prst="rect">
            <a:avLst/>
          </a:prstGeom>
        </p:spPr>
      </p:pic>
    </p:spTree>
    <p:extLst>
      <p:ext uri="{BB962C8B-B14F-4D97-AF65-F5344CB8AC3E}">
        <p14:creationId xmlns:p14="http://schemas.microsoft.com/office/powerpoint/2010/main" val="9559452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9D9A5C7C-31AA-9A43-9386-5D9DB10EB028}" type="slidenum">
              <a:rPr lang="en-US" sz="1600" b="0">
                <a:solidFill>
                  <a:srgbClr val="000000"/>
                </a:solidFill>
              </a:rPr>
              <a:pPr/>
              <a:t>7</a:t>
            </a:fld>
            <a:endParaRPr lang="en-US" sz="1400" b="0">
              <a:solidFill>
                <a:srgbClr val="000000"/>
              </a:solidFill>
            </a:endParaRPr>
          </a:p>
        </p:txBody>
      </p:sp>
      <p:sp>
        <p:nvSpPr>
          <p:cNvPr id="24578" name="Rectangle 2"/>
          <p:cNvSpPr>
            <a:spLocks noChangeArrowheads="1"/>
          </p:cNvSpPr>
          <p:nvPr/>
        </p:nvSpPr>
        <p:spPr bwMode="auto">
          <a:xfrm>
            <a:off x="1447478" y="92075"/>
            <a:ext cx="6028406" cy="119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algn="ctr" defTabSz="898525" eaLnBrk="0" fontAlgn="base" hangingPunct="0">
              <a:spcBef>
                <a:spcPct val="0"/>
              </a:spcBef>
              <a:spcAft>
                <a:spcPct val="0"/>
              </a:spcAft>
            </a:pPr>
            <a:r>
              <a:rPr lang="en-US" altLang="zh-CN" sz="2400" b="1" dirty="0" smtClean="0">
                <a:solidFill>
                  <a:srgbClr val="FF0000"/>
                </a:solidFill>
                <a:latin typeface="Helvetica" charset="0"/>
                <a:ea typeface="宋体" charset="0"/>
                <a:cs typeface="宋体" charset="0"/>
              </a:rPr>
              <a:t>Value Chain Dynamics:  </a:t>
            </a:r>
          </a:p>
          <a:p>
            <a:pPr algn="ctr" defTabSz="898525" eaLnBrk="0" fontAlgn="base" hangingPunct="0">
              <a:spcBef>
                <a:spcPct val="0"/>
              </a:spcBef>
              <a:spcAft>
                <a:spcPct val="0"/>
              </a:spcAft>
            </a:pPr>
            <a:r>
              <a:rPr lang="en-US" altLang="zh-CN" sz="2400" b="1" dirty="0" smtClean="0">
                <a:solidFill>
                  <a:srgbClr val="FF0000"/>
                </a:solidFill>
                <a:latin typeface="Helvetica" charset="0"/>
                <a:ea typeface="宋体" charset="0"/>
                <a:cs typeface="宋体" charset="0"/>
              </a:rPr>
              <a:t>Corporate Strategy &amp; Industry Structure</a:t>
            </a:r>
          </a:p>
          <a:p>
            <a:pPr algn="ctr" defTabSz="898525" eaLnBrk="0" fontAlgn="base" hangingPunct="0">
              <a:spcBef>
                <a:spcPct val="0"/>
              </a:spcBef>
              <a:spcAft>
                <a:spcPct val="0"/>
              </a:spcAft>
            </a:pPr>
            <a:r>
              <a:rPr lang="en-US" altLang="zh-CN" sz="2400" b="1" i="1" dirty="0" smtClean="0">
                <a:solidFill>
                  <a:srgbClr val="FF0000"/>
                </a:solidFill>
                <a:latin typeface="Helvetica" charset="0"/>
                <a:ea typeface="宋体" charset="0"/>
                <a:cs typeface="宋体" charset="0"/>
              </a:rPr>
              <a:t>Prof.  C Fine (Sloan &amp; CFP)</a:t>
            </a:r>
            <a:endParaRPr lang="en-US" altLang="zh-CN" sz="2000" b="1" i="1" dirty="0">
              <a:solidFill>
                <a:srgbClr val="FF0000"/>
              </a:solidFill>
              <a:latin typeface="Palatino" charset="0"/>
              <a:ea typeface="宋体" charset="0"/>
              <a:cs typeface="宋体" charset="0"/>
            </a:endParaRPr>
          </a:p>
        </p:txBody>
      </p:sp>
      <p:sp>
        <p:nvSpPr>
          <p:cNvPr id="24579" name="Rectangle 3"/>
          <p:cNvSpPr>
            <a:spLocks noChangeArrowheads="1"/>
          </p:cNvSpPr>
          <p:nvPr/>
        </p:nvSpPr>
        <p:spPr bwMode="auto">
          <a:xfrm>
            <a:off x="222087" y="1498600"/>
            <a:ext cx="8464713" cy="510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marL="514350" indent="-514350" defTabSz="898525" eaLnBrk="0" fontAlgn="base" hangingPunct="0">
              <a:spcBef>
                <a:spcPct val="0"/>
              </a:spcBef>
              <a:spcAft>
                <a:spcPct val="0"/>
              </a:spcAft>
              <a:buAutoNum type="arabicPeriod"/>
            </a:pPr>
            <a:r>
              <a:rPr lang="en-US" altLang="zh-CN" sz="2000" b="1" dirty="0" smtClean="0">
                <a:solidFill>
                  <a:srgbClr val="000000"/>
                </a:solidFill>
                <a:latin typeface="Helvetica" charset="0"/>
                <a:ea typeface="宋体" charset="0"/>
                <a:cs typeface="宋体" charset="0"/>
              </a:rPr>
              <a:t>Corporations complement technology/product </a:t>
            </a:r>
          </a:p>
          <a:p>
            <a:pPr lvl="2" defTabSz="898525" eaLnBrk="0" fontAlgn="base" hangingPunct="0">
              <a:spcBef>
                <a:spcPct val="0"/>
              </a:spcBef>
              <a:spcAft>
                <a:spcPct val="0"/>
              </a:spcAft>
            </a:pPr>
            <a:r>
              <a:rPr lang="en-US" altLang="zh-CN" sz="2000" b="1" dirty="0" smtClean="0">
                <a:solidFill>
                  <a:srgbClr val="000000"/>
                </a:solidFill>
                <a:latin typeface="Helvetica" charset="0"/>
                <a:ea typeface="宋体" charset="0"/>
                <a:cs typeface="宋体" charset="0"/>
              </a:rPr>
              <a:t>Strategy with value chain strategy </a:t>
            </a:r>
          </a:p>
          <a:p>
            <a:pPr defTabSz="898525" eaLnBrk="0" fontAlgn="base" hangingPunct="0">
              <a:spcBef>
                <a:spcPct val="0"/>
              </a:spcBef>
              <a:spcAft>
                <a:spcPct val="0"/>
              </a:spcAft>
            </a:pPr>
            <a:r>
              <a:rPr lang="en-US" altLang="zh-CN" sz="2000" b="1" dirty="0">
                <a:solidFill>
                  <a:srgbClr val="0000FF"/>
                </a:solidFill>
                <a:latin typeface="Helvetica" charset="0"/>
                <a:ea typeface="宋体" charset="0"/>
                <a:cs typeface="宋体" charset="0"/>
              </a:rPr>
              <a:t>	</a:t>
            </a:r>
            <a:r>
              <a:rPr lang="en-US" altLang="zh-CN" sz="2000" b="1" dirty="0" smtClean="0">
                <a:solidFill>
                  <a:srgbClr val="0000FF"/>
                </a:solidFill>
                <a:latin typeface="Helvetica" charset="0"/>
                <a:ea typeface="宋体" charset="0"/>
                <a:cs typeface="宋体" charset="0"/>
              </a:rPr>
              <a:t>-- iPod/iPhone with iTunes</a:t>
            </a:r>
          </a:p>
          <a:p>
            <a:pPr defTabSz="898525" eaLnBrk="0" fontAlgn="base" hangingPunct="0">
              <a:spcBef>
                <a:spcPct val="0"/>
              </a:spcBef>
              <a:spcAft>
                <a:spcPct val="0"/>
              </a:spcAft>
            </a:pPr>
            <a:r>
              <a:rPr lang="en-US" altLang="zh-CN" sz="2000" b="1" dirty="0">
                <a:solidFill>
                  <a:srgbClr val="0000FF"/>
                </a:solidFill>
                <a:latin typeface="Helvetica" charset="0"/>
                <a:ea typeface="宋体" charset="0"/>
                <a:cs typeface="宋体" charset="0"/>
              </a:rPr>
              <a:t>	</a:t>
            </a:r>
            <a:r>
              <a:rPr lang="en-US" altLang="zh-CN" sz="2000" b="1" dirty="0" smtClean="0">
                <a:solidFill>
                  <a:srgbClr val="0000FF"/>
                </a:solidFill>
                <a:latin typeface="Helvetica" charset="0"/>
                <a:ea typeface="宋体" charset="0"/>
                <a:cs typeface="宋体" charset="0"/>
              </a:rPr>
              <a:t>-- Tesla cars w/charging stations &amp; </a:t>
            </a:r>
            <a:r>
              <a:rPr lang="en-US" altLang="zh-CN" sz="2000" b="1" dirty="0" err="1" smtClean="0">
                <a:solidFill>
                  <a:srgbClr val="0000FF"/>
                </a:solidFill>
                <a:latin typeface="Helvetica" charset="0"/>
                <a:ea typeface="宋体" charset="0"/>
                <a:cs typeface="宋体" charset="0"/>
              </a:rPr>
              <a:t>giga</a:t>
            </a:r>
            <a:r>
              <a:rPr lang="en-US" altLang="zh-CN" sz="2000" b="1" dirty="0" smtClean="0">
                <a:solidFill>
                  <a:srgbClr val="0000FF"/>
                </a:solidFill>
                <a:latin typeface="Helvetica" charset="0"/>
                <a:ea typeface="宋体" charset="0"/>
                <a:cs typeface="宋体" charset="0"/>
              </a:rPr>
              <a:t>-factory</a:t>
            </a:r>
          </a:p>
          <a:p>
            <a:pPr marL="457200" indent="-457200" defTabSz="898525" eaLnBrk="0" fontAlgn="base" hangingPunct="0">
              <a:spcBef>
                <a:spcPct val="0"/>
              </a:spcBef>
              <a:spcAft>
                <a:spcPct val="0"/>
              </a:spcAft>
            </a:pPr>
            <a:endParaRPr lang="en-US" altLang="zh-CN" sz="600" b="1" dirty="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AutoNum type="arabicPeriod" startAt="2"/>
            </a:pPr>
            <a:r>
              <a:rPr lang="en-US" altLang="zh-CN" sz="2000" b="1" dirty="0" smtClean="0">
                <a:solidFill>
                  <a:srgbClr val="000000"/>
                </a:solidFill>
                <a:latin typeface="Helvetica" charset="0"/>
                <a:ea typeface="宋体" charset="0"/>
                <a:cs typeface="宋体" charset="0"/>
              </a:rPr>
              <a:t>Sometimes they make mistakes</a:t>
            </a:r>
            <a:endParaRPr lang="en-US" altLang="zh-CN" sz="2000" b="1" dirty="0">
              <a:solidFill>
                <a:srgbClr val="000000"/>
              </a:solidFill>
              <a:latin typeface="Helvetica" charset="0"/>
              <a:ea typeface="宋体" charset="0"/>
              <a:cs typeface="宋体" charset="0"/>
            </a:endParaRPr>
          </a:p>
          <a:p>
            <a:pPr marL="1371600" lvl="2" indent="-457200" defTabSz="898525" eaLnBrk="0" fontAlgn="base" hangingPunct="0">
              <a:spcBef>
                <a:spcPct val="0"/>
              </a:spcBef>
              <a:spcAft>
                <a:spcPct val="0"/>
              </a:spcAft>
              <a:buFontTx/>
              <a:buChar char="-"/>
            </a:pPr>
            <a:r>
              <a:rPr lang="en-US" altLang="zh-CN" sz="2000" b="1" dirty="0" smtClean="0">
                <a:solidFill>
                  <a:srgbClr val="0000FF"/>
                </a:solidFill>
                <a:latin typeface="Helvetica" charset="0"/>
                <a:ea typeface="宋体" charset="0"/>
                <a:cs typeface="宋体" charset="0"/>
              </a:rPr>
              <a:t>IBM let Intel Inside (&amp; Microsoft)</a:t>
            </a:r>
          </a:p>
          <a:p>
            <a:pPr marL="1371600" lvl="2" indent="-457200" defTabSz="898525" eaLnBrk="0" fontAlgn="base" hangingPunct="0">
              <a:spcBef>
                <a:spcPct val="0"/>
              </a:spcBef>
              <a:spcAft>
                <a:spcPct val="0"/>
              </a:spcAft>
              <a:buFontTx/>
              <a:buChar char="-"/>
            </a:pPr>
            <a:r>
              <a:rPr lang="en-US" altLang="zh-CN" sz="2000" b="1" dirty="0" smtClean="0">
                <a:solidFill>
                  <a:srgbClr val="0000FF"/>
                </a:solidFill>
                <a:latin typeface="Helvetica" charset="0"/>
                <a:ea typeface="宋体" charset="0"/>
                <a:cs typeface="宋体" charset="0"/>
              </a:rPr>
              <a:t>BP in Gulf of Mexico</a:t>
            </a:r>
          </a:p>
          <a:p>
            <a:pPr marL="914400" lvl="1" indent="-457200" defTabSz="898525" eaLnBrk="0" fontAlgn="base" hangingPunct="0">
              <a:spcBef>
                <a:spcPct val="0"/>
              </a:spcBef>
              <a:spcAft>
                <a:spcPct val="0"/>
              </a:spcAft>
            </a:pPr>
            <a:r>
              <a:rPr lang="en-US" altLang="zh-CN" sz="2000" b="1" dirty="0" smtClean="0">
                <a:solidFill>
                  <a:srgbClr val="000000"/>
                </a:solidFill>
                <a:latin typeface="Helvetica" charset="0"/>
                <a:ea typeface="宋体" charset="0"/>
                <a:cs typeface="宋体" charset="0"/>
              </a:rPr>
              <a:t>	</a:t>
            </a:r>
            <a:endParaRPr lang="en-US" altLang="zh-CN" sz="600" b="1" dirty="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AutoNum type="arabicPeriod" startAt="3"/>
            </a:pPr>
            <a:r>
              <a:rPr lang="en-US" altLang="zh-CN" sz="2000" b="1" i="1" dirty="0" smtClean="0">
                <a:solidFill>
                  <a:srgbClr val="000000"/>
                </a:solidFill>
                <a:latin typeface="Helvetica" charset="0"/>
                <a:ea typeface="宋体" charset="0"/>
                <a:cs typeface="宋体" charset="0"/>
              </a:rPr>
              <a:t>Where will be the high value part of the value chain </a:t>
            </a:r>
            <a:endParaRPr lang="en-US" altLang="zh-CN" sz="2000" b="1" i="1" dirty="0">
              <a:solidFill>
                <a:srgbClr val="78108C"/>
              </a:solidFill>
              <a:latin typeface="Helvetica" charset="0"/>
              <a:ea typeface="宋体" charset="0"/>
              <a:cs typeface="宋体" charset="0"/>
            </a:endParaRPr>
          </a:p>
          <a:p>
            <a:pPr marL="457200" indent="-457200" defTabSz="898525" eaLnBrk="0" fontAlgn="base" hangingPunct="0">
              <a:spcBef>
                <a:spcPct val="0"/>
              </a:spcBef>
              <a:spcAft>
                <a:spcPct val="0"/>
              </a:spcAft>
              <a:buFont typeface="Times" charset="0"/>
              <a:buNone/>
            </a:pPr>
            <a:r>
              <a:rPr lang="en-US" altLang="zh-CN" sz="2000" b="1" dirty="0">
                <a:solidFill>
                  <a:srgbClr val="0000FF"/>
                </a:solidFill>
                <a:latin typeface="Helvetica" charset="0"/>
                <a:ea typeface="宋体" charset="0"/>
                <a:cs typeface="宋体" charset="0"/>
              </a:rPr>
              <a:t>	</a:t>
            </a:r>
            <a:r>
              <a:rPr lang="en-US" altLang="zh-CN" sz="2000" b="1" dirty="0" smtClean="0">
                <a:solidFill>
                  <a:srgbClr val="0000FF"/>
                </a:solidFill>
                <a:latin typeface="Helvetica" charset="0"/>
                <a:ea typeface="宋体" charset="0"/>
                <a:cs typeface="宋体" charset="0"/>
              </a:rPr>
              <a:t>	-   What is the “control point” of the value chain?</a:t>
            </a:r>
          </a:p>
          <a:p>
            <a:pPr marL="457200" indent="-457200" defTabSz="898525" eaLnBrk="0" fontAlgn="base" hangingPunct="0">
              <a:spcBef>
                <a:spcPct val="0"/>
              </a:spcBef>
              <a:spcAft>
                <a:spcPct val="0"/>
              </a:spcAft>
            </a:pPr>
            <a:endParaRPr lang="en-US" altLang="zh-CN" sz="2000" b="1" dirty="0" smtClean="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AutoNum type="arabicPeriod" startAt="4"/>
            </a:pPr>
            <a:r>
              <a:rPr lang="en-US" altLang="zh-CN" sz="2000" b="1" dirty="0" smtClean="0">
                <a:solidFill>
                  <a:srgbClr val="000000"/>
                </a:solidFill>
                <a:latin typeface="Helvetica" charset="0"/>
                <a:ea typeface="宋体" charset="0"/>
                <a:cs typeface="宋体" charset="0"/>
              </a:rPr>
              <a:t>Can we model the “value chain dynamics” to help </a:t>
            </a:r>
          </a:p>
          <a:p>
            <a:pPr defTabSz="898525" eaLnBrk="0" fontAlgn="base" hangingPunct="0">
              <a:spcBef>
                <a:spcPct val="0"/>
              </a:spcBef>
              <a:spcAft>
                <a:spcPct val="0"/>
              </a:spcAft>
            </a:pPr>
            <a:r>
              <a:rPr lang="en-US" altLang="zh-CN" sz="2000" b="1" dirty="0">
                <a:solidFill>
                  <a:srgbClr val="000000"/>
                </a:solidFill>
                <a:latin typeface="Helvetica" charset="0"/>
                <a:ea typeface="宋体" charset="0"/>
                <a:cs typeface="宋体" charset="0"/>
              </a:rPr>
              <a:t>	</a:t>
            </a:r>
            <a:r>
              <a:rPr lang="en-US" altLang="zh-CN" sz="2000" b="1" dirty="0" smtClean="0">
                <a:solidFill>
                  <a:srgbClr val="000000"/>
                </a:solidFill>
                <a:latin typeface="Helvetica" charset="0"/>
                <a:ea typeface="宋体" charset="0"/>
                <a:cs typeface="宋体" charset="0"/>
              </a:rPr>
              <a:t>“predict” control point changes?</a:t>
            </a:r>
          </a:p>
          <a:p>
            <a:pPr defTabSz="898525" eaLnBrk="0" fontAlgn="base" hangingPunct="0">
              <a:spcBef>
                <a:spcPct val="0"/>
              </a:spcBef>
              <a:spcAft>
                <a:spcPct val="0"/>
              </a:spcAft>
            </a:pPr>
            <a:endParaRPr lang="en-US" altLang="zh-CN" sz="2000" b="1" dirty="0">
              <a:solidFill>
                <a:srgbClr val="000000"/>
              </a:solidFill>
              <a:latin typeface="Helvetica" charset="0"/>
              <a:ea typeface="宋体" charset="0"/>
              <a:cs typeface="宋体" charset="0"/>
            </a:endParaRPr>
          </a:p>
          <a:p>
            <a:pPr marL="457200" indent="-457200" defTabSz="898525" eaLnBrk="0" fontAlgn="base" hangingPunct="0">
              <a:spcBef>
                <a:spcPct val="0"/>
              </a:spcBef>
              <a:spcAft>
                <a:spcPct val="0"/>
              </a:spcAft>
              <a:buAutoNum type="arabicPeriod" startAt="5"/>
            </a:pPr>
            <a:r>
              <a:rPr lang="en-US" altLang="zh-CN" sz="2000" b="1" dirty="0" smtClean="0">
                <a:solidFill>
                  <a:srgbClr val="000000"/>
                </a:solidFill>
                <a:latin typeface="Helvetica" charset="0"/>
                <a:ea typeface="宋体" charset="0"/>
                <a:cs typeface="宋体" charset="0"/>
              </a:rPr>
              <a:t>“Double Helix” model attempts to capture some of the dynamics</a:t>
            </a:r>
          </a:p>
          <a:p>
            <a:pPr lvl="1" defTabSz="898525" eaLnBrk="0" fontAlgn="base" hangingPunct="0">
              <a:spcBef>
                <a:spcPct val="0"/>
              </a:spcBef>
              <a:spcAft>
                <a:spcPct val="0"/>
              </a:spcAft>
            </a:pPr>
            <a:r>
              <a:rPr lang="en-US" altLang="zh-CN" sz="2000" b="1" dirty="0">
                <a:solidFill>
                  <a:srgbClr val="0000FF"/>
                </a:solidFill>
                <a:latin typeface="Helvetica" charset="0"/>
                <a:ea typeface="宋体" charset="0"/>
                <a:cs typeface="宋体" charset="0"/>
              </a:rPr>
              <a:t>	</a:t>
            </a:r>
            <a:r>
              <a:rPr lang="en-US" altLang="zh-CN" sz="2000" b="1" dirty="0" smtClean="0">
                <a:solidFill>
                  <a:srgbClr val="0000FF"/>
                </a:solidFill>
                <a:latin typeface="Helvetica" charset="0"/>
                <a:ea typeface="宋体" charset="0"/>
                <a:cs typeface="宋体" charset="0"/>
              </a:rPr>
              <a:t>-- See also Tim Wu’s “cycle” in </a:t>
            </a:r>
            <a:r>
              <a:rPr lang="en-US" altLang="zh-CN" sz="2000" b="1" i="1" dirty="0" smtClean="0">
                <a:solidFill>
                  <a:srgbClr val="0000FF"/>
                </a:solidFill>
                <a:latin typeface="Helvetica" charset="0"/>
                <a:ea typeface="宋体" charset="0"/>
                <a:cs typeface="宋体" charset="0"/>
              </a:rPr>
              <a:t>The </a:t>
            </a:r>
            <a:r>
              <a:rPr lang="en-US" altLang="zh-CN" sz="2000" b="1" i="1" dirty="0">
                <a:solidFill>
                  <a:srgbClr val="0000FF"/>
                </a:solidFill>
                <a:latin typeface="Helvetica" charset="0"/>
                <a:ea typeface="宋体" charset="0"/>
                <a:cs typeface="宋体" charset="0"/>
              </a:rPr>
              <a:t>Master Switch, </a:t>
            </a:r>
          </a:p>
        </p:txBody>
      </p:sp>
      <p:pic>
        <p:nvPicPr>
          <p:cNvPr id="5" name="Picture 5" descr="clockspd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0"/>
            <a:ext cx="17462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223125" y="1858963"/>
            <a:ext cx="1787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b="1" i="1">
                <a:solidFill>
                  <a:srgbClr val="660066"/>
                </a:solidFill>
                <a:latin typeface="Palatino" charset="0"/>
              </a:rPr>
              <a:t> </a:t>
            </a:r>
            <a:r>
              <a:rPr lang="en-US" sz="2000" b="1" i="1">
                <a:solidFill>
                  <a:srgbClr val="660066"/>
                </a:solidFill>
                <a:latin typeface="Palatino" charset="0"/>
              </a:rPr>
              <a:t>Excerpts from</a:t>
            </a:r>
          </a:p>
        </p:txBody>
      </p:sp>
    </p:spTree>
    <p:extLst>
      <p:ext uri="{BB962C8B-B14F-4D97-AF65-F5344CB8AC3E}">
        <p14:creationId xmlns:p14="http://schemas.microsoft.com/office/powerpoint/2010/main" val="32832805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CCF9E77E-E960-F14C-BD2F-C8CE323094C6}" type="slidenum">
              <a:rPr lang="en-US" sz="1600" b="0">
                <a:solidFill>
                  <a:srgbClr val="000000"/>
                </a:solidFill>
              </a:rPr>
              <a:pPr/>
              <a:t>8</a:t>
            </a:fld>
            <a:endParaRPr lang="en-US" sz="1400" b="0">
              <a:solidFill>
                <a:srgbClr val="000000"/>
              </a:solidFill>
            </a:endParaRPr>
          </a:p>
        </p:txBody>
      </p:sp>
      <p:sp>
        <p:nvSpPr>
          <p:cNvPr id="26626" name="Rectangle 2"/>
          <p:cNvSpPr>
            <a:spLocks noGrp="1" noChangeArrowheads="1"/>
          </p:cNvSpPr>
          <p:nvPr>
            <p:ph type="title"/>
          </p:nvPr>
        </p:nvSpPr>
        <p:spPr bwMode="auto">
          <a:xfrm>
            <a:off x="0" y="1524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2051" tIns="45245" rIns="92051" bIns="45245" numCol="1" anchor="ctr" anchorCtr="0" compatLnSpc="1">
            <a:prstTxWarp prst="textNoShape">
              <a:avLst/>
            </a:prstTxWarp>
          </a:bodyPr>
          <a:lstStyle/>
          <a:p>
            <a:r>
              <a:rPr lang="en-US" altLang="zh-CN" sz="3300" b="1">
                <a:solidFill>
                  <a:srgbClr val="FF0000"/>
                </a:solidFill>
                <a:latin typeface="Palatino" charset="0"/>
                <a:ea typeface="宋体" charset="0"/>
                <a:cs typeface="宋体" charset="0"/>
              </a:rPr>
              <a:t>Vertical Industry Structure</a:t>
            </a:r>
            <a:br>
              <a:rPr lang="en-US" altLang="zh-CN" sz="3300" b="1">
                <a:solidFill>
                  <a:srgbClr val="FF0000"/>
                </a:solidFill>
                <a:latin typeface="Palatino" charset="0"/>
                <a:ea typeface="宋体" charset="0"/>
                <a:cs typeface="宋体" charset="0"/>
              </a:rPr>
            </a:br>
            <a:r>
              <a:rPr lang="en-US" altLang="zh-CN" sz="3300" b="1">
                <a:solidFill>
                  <a:srgbClr val="FF0000"/>
                </a:solidFill>
                <a:latin typeface="Palatino" charset="0"/>
                <a:ea typeface="宋体" charset="0"/>
                <a:cs typeface="宋体" charset="0"/>
              </a:rPr>
              <a:t> with </a:t>
            </a:r>
            <a:r>
              <a:rPr lang="en-US" altLang="zh-CN" sz="3300" b="1" i="1">
                <a:solidFill>
                  <a:srgbClr val="0000FF"/>
                </a:solidFill>
                <a:latin typeface="Palatino" charset="0"/>
                <a:ea typeface="宋体" charset="0"/>
                <a:cs typeface="宋体" charset="0"/>
              </a:rPr>
              <a:t>Integral</a:t>
            </a:r>
            <a:r>
              <a:rPr lang="en-US" altLang="zh-CN" sz="3300" b="1">
                <a:solidFill>
                  <a:srgbClr val="FF0000"/>
                </a:solidFill>
                <a:latin typeface="Palatino" charset="0"/>
                <a:ea typeface="宋体" charset="0"/>
                <a:cs typeface="宋体" charset="0"/>
              </a:rPr>
              <a:t> Product/System Architecture</a:t>
            </a:r>
          </a:p>
        </p:txBody>
      </p:sp>
      <p:sp>
        <p:nvSpPr>
          <p:cNvPr id="26627" name="Rectangle 3"/>
          <p:cNvSpPr>
            <a:spLocks noChangeArrowheads="1"/>
          </p:cNvSpPr>
          <p:nvPr/>
        </p:nvSpPr>
        <p:spPr bwMode="auto">
          <a:xfrm>
            <a:off x="3714750" y="2581275"/>
            <a:ext cx="8096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800">
                <a:solidFill>
                  <a:srgbClr val="000000"/>
                </a:solidFill>
                <a:latin typeface="Helvetica" charset="0"/>
                <a:ea typeface="宋体" charset="0"/>
                <a:cs typeface="宋体" charset="0"/>
              </a:rPr>
              <a:t>IBM</a:t>
            </a:r>
          </a:p>
        </p:txBody>
      </p:sp>
      <p:sp>
        <p:nvSpPr>
          <p:cNvPr id="26628" name="Rectangle 4"/>
          <p:cNvSpPr>
            <a:spLocks noChangeArrowheads="1"/>
          </p:cNvSpPr>
          <p:nvPr/>
        </p:nvSpPr>
        <p:spPr bwMode="auto">
          <a:xfrm>
            <a:off x="5238750" y="2505075"/>
            <a:ext cx="1077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altLang="zh-CN" sz="2800">
                <a:solidFill>
                  <a:srgbClr val="000000"/>
                </a:solidFill>
                <a:latin typeface="Helvetica" charset="0"/>
                <a:ea typeface="宋体" charset="0"/>
                <a:cs typeface="宋体" charset="0"/>
              </a:rPr>
              <a:t>DEC</a:t>
            </a:r>
          </a:p>
        </p:txBody>
      </p:sp>
      <p:sp>
        <p:nvSpPr>
          <p:cNvPr id="26629" name="Rectangle 5"/>
          <p:cNvSpPr>
            <a:spLocks noChangeArrowheads="1"/>
          </p:cNvSpPr>
          <p:nvPr/>
        </p:nvSpPr>
        <p:spPr bwMode="auto">
          <a:xfrm>
            <a:off x="6610350" y="2581275"/>
            <a:ext cx="1543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altLang="zh-CN" sz="2800">
                <a:solidFill>
                  <a:srgbClr val="000000"/>
                </a:solidFill>
                <a:latin typeface="Helvetica" charset="0"/>
                <a:ea typeface="宋体" charset="0"/>
                <a:cs typeface="宋体" charset="0"/>
              </a:rPr>
              <a:t>BUNCH</a:t>
            </a:r>
          </a:p>
        </p:txBody>
      </p:sp>
      <p:grpSp>
        <p:nvGrpSpPr>
          <p:cNvPr id="26630" name="Group 6"/>
          <p:cNvGrpSpPr>
            <a:grpSpLocks/>
          </p:cNvGrpSpPr>
          <p:nvPr/>
        </p:nvGrpSpPr>
        <p:grpSpPr bwMode="auto">
          <a:xfrm>
            <a:off x="438150" y="3038475"/>
            <a:ext cx="7467600" cy="3362325"/>
            <a:chOff x="93" y="1720"/>
            <a:chExt cx="5521" cy="2576"/>
          </a:xfrm>
        </p:grpSpPr>
        <p:sp>
          <p:nvSpPr>
            <p:cNvPr id="1252359" name="Rectangle 7"/>
            <p:cNvSpPr>
              <a:spLocks noChangeArrowheads="1"/>
            </p:cNvSpPr>
            <p:nvPr/>
          </p:nvSpPr>
          <p:spPr bwMode="auto">
            <a:xfrm>
              <a:off x="93" y="1720"/>
              <a:ext cx="1974" cy="2322"/>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6633" name="Rectangle 8"/>
            <p:cNvSpPr>
              <a:spLocks noChangeArrowheads="1"/>
            </p:cNvSpPr>
            <p:nvPr/>
          </p:nvSpPr>
          <p:spPr bwMode="auto">
            <a:xfrm>
              <a:off x="127" y="1799"/>
              <a:ext cx="1709" cy="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Microprocessors</a:t>
              </a:r>
            </a:p>
            <a:p>
              <a:pPr defTabSz="898525" eaLnBrk="0" fontAlgn="base" hangingPunct="0">
                <a:spcBef>
                  <a:spcPct val="0"/>
                </a:spcBef>
                <a:spcAft>
                  <a:spcPct val="0"/>
                </a:spcAft>
              </a:pPr>
              <a:endParaRPr lang="en-US" altLang="zh-CN" sz="16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Operating Systems</a:t>
              </a:r>
            </a:p>
            <a:p>
              <a:pPr defTabSz="898525" eaLnBrk="0" fontAlgn="base" hangingPunct="0">
                <a:spcBef>
                  <a:spcPct val="0"/>
                </a:spcBef>
                <a:spcAft>
                  <a:spcPct val="0"/>
                </a:spcAft>
              </a:pPr>
              <a:endParaRPr lang="en-US" altLang="zh-CN" sz="16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Peripherals</a:t>
              </a:r>
            </a:p>
            <a:p>
              <a:pPr defTabSz="898525" eaLnBrk="0" fontAlgn="base" hangingPunct="0">
                <a:spcBef>
                  <a:spcPct val="0"/>
                </a:spcBef>
                <a:spcAft>
                  <a:spcPct val="0"/>
                </a:spcAft>
              </a:pPr>
              <a:endParaRPr lang="en-US" altLang="zh-CN" sz="16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Applications Software</a:t>
              </a:r>
            </a:p>
            <a:p>
              <a:pPr defTabSz="898525" eaLnBrk="0" fontAlgn="base" hangingPunct="0">
                <a:spcBef>
                  <a:spcPct val="0"/>
                </a:spcBef>
                <a:spcAft>
                  <a:spcPct val="0"/>
                </a:spcAft>
              </a:pPr>
              <a:endParaRPr lang="en-US" altLang="zh-CN" sz="16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Network Services</a:t>
              </a:r>
            </a:p>
            <a:p>
              <a:pPr defTabSz="898525" eaLnBrk="0" fontAlgn="base" hangingPunct="0">
                <a:spcBef>
                  <a:spcPct val="0"/>
                </a:spcBef>
                <a:spcAft>
                  <a:spcPct val="0"/>
                </a:spcAft>
              </a:pPr>
              <a:endParaRPr lang="en-US" altLang="zh-CN" sz="1600" b="1">
                <a:solidFill>
                  <a:srgbClr val="000000"/>
                </a:solidFill>
                <a:latin typeface="Helvetica" charset="0"/>
                <a:ea typeface="宋体" charset="0"/>
                <a:cs typeface="宋体" charset="0"/>
              </a:endParaRPr>
            </a:p>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Assembled Hardware</a:t>
              </a:r>
              <a:endParaRPr lang="en-US" altLang="zh-CN">
                <a:solidFill>
                  <a:srgbClr val="000000"/>
                </a:solidFill>
                <a:latin typeface="Helvetica" charset="0"/>
                <a:ea typeface="宋体" charset="0"/>
                <a:cs typeface="宋体" charset="0"/>
              </a:endParaRPr>
            </a:p>
            <a:p>
              <a:pPr defTabSz="898525" eaLnBrk="0" fontAlgn="base" hangingPunct="0">
                <a:spcBef>
                  <a:spcPct val="0"/>
                </a:spcBef>
                <a:spcAft>
                  <a:spcPct val="0"/>
                </a:spcAft>
              </a:pPr>
              <a:endParaRPr lang="zh-CN" altLang="en-US">
                <a:solidFill>
                  <a:srgbClr val="000000"/>
                </a:solidFill>
                <a:latin typeface="Helvetica" charset="0"/>
                <a:ea typeface="宋体" charset="0"/>
                <a:cs typeface="宋体" charset="0"/>
              </a:endParaRPr>
            </a:p>
          </p:txBody>
        </p:sp>
        <p:sp>
          <p:nvSpPr>
            <p:cNvPr id="1252361" name="Rectangle 9"/>
            <p:cNvSpPr>
              <a:spLocks noChangeArrowheads="1"/>
            </p:cNvSpPr>
            <p:nvPr/>
          </p:nvSpPr>
          <p:spPr bwMode="auto">
            <a:xfrm>
              <a:off x="2361" y="1749"/>
              <a:ext cx="932" cy="2293"/>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1252362" name="Rectangle 10"/>
            <p:cNvSpPr>
              <a:spLocks noChangeArrowheads="1"/>
            </p:cNvSpPr>
            <p:nvPr/>
          </p:nvSpPr>
          <p:spPr bwMode="auto">
            <a:xfrm>
              <a:off x="3574" y="1759"/>
              <a:ext cx="890" cy="2283"/>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1252363" name="Rectangle 11"/>
            <p:cNvSpPr>
              <a:spLocks noChangeArrowheads="1"/>
            </p:cNvSpPr>
            <p:nvPr/>
          </p:nvSpPr>
          <p:spPr bwMode="auto">
            <a:xfrm>
              <a:off x="4724" y="1784"/>
              <a:ext cx="890" cy="2256"/>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6637" name="Rectangle 12"/>
            <p:cNvSpPr>
              <a:spLocks noChangeArrowheads="1"/>
            </p:cNvSpPr>
            <p:nvPr/>
          </p:nvSpPr>
          <p:spPr bwMode="auto">
            <a:xfrm rot="5400000">
              <a:off x="1930" y="2753"/>
              <a:ext cx="178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50000"/>
                </a:spcBef>
                <a:spcAft>
                  <a:spcPct val="0"/>
                </a:spcAft>
              </a:pPr>
              <a:r>
                <a:rPr lang="en-US" altLang="zh-CN" sz="2700">
                  <a:solidFill>
                    <a:srgbClr val="000000"/>
                  </a:solidFill>
                  <a:latin typeface="Helvetica" charset="0"/>
                  <a:ea typeface="宋体" charset="0"/>
                  <a:cs typeface="宋体" charset="0"/>
                </a:rPr>
                <a:t>All  Products</a:t>
              </a:r>
            </a:p>
          </p:txBody>
        </p:sp>
        <p:sp>
          <p:nvSpPr>
            <p:cNvPr id="26638" name="Rectangle 13"/>
            <p:cNvSpPr>
              <a:spLocks noChangeArrowheads="1"/>
            </p:cNvSpPr>
            <p:nvPr/>
          </p:nvSpPr>
          <p:spPr bwMode="auto">
            <a:xfrm rot="5400000">
              <a:off x="3111" y="2836"/>
              <a:ext cx="177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50000"/>
                </a:spcBef>
                <a:spcAft>
                  <a:spcPct val="0"/>
                </a:spcAft>
              </a:pPr>
              <a:r>
                <a:rPr lang="en-US" altLang="zh-CN" sz="2700">
                  <a:solidFill>
                    <a:srgbClr val="000000"/>
                  </a:solidFill>
                  <a:latin typeface="Helvetica" charset="0"/>
                  <a:ea typeface="宋体" charset="0"/>
                  <a:cs typeface="宋体" charset="0"/>
                </a:rPr>
                <a:t>All  Products</a:t>
              </a:r>
            </a:p>
          </p:txBody>
        </p:sp>
        <p:sp>
          <p:nvSpPr>
            <p:cNvPr id="26639" name="Rectangle 14"/>
            <p:cNvSpPr>
              <a:spLocks noChangeArrowheads="1"/>
            </p:cNvSpPr>
            <p:nvPr/>
          </p:nvSpPr>
          <p:spPr bwMode="auto">
            <a:xfrm rot="5400000">
              <a:off x="4254" y="2818"/>
              <a:ext cx="177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50000"/>
                </a:spcBef>
                <a:spcAft>
                  <a:spcPct val="0"/>
                </a:spcAft>
              </a:pPr>
              <a:r>
                <a:rPr lang="en-US" altLang="zh-CN" sz="2700">
                  <a:solidFill>
                    <a:srgbClr val="000000"/>
                  </a:solidFill>
                  <a:latin typeface="Helvetica" charset="0"/>
                  <a:ea typeface="宋体" charset="0"/>
                  <a:cs typeface="宋体" charset="0"/>
                </a:rPr>
                <a:t>All  Products</a:t>
              </a:r>
            </a:p>
          </p:txBody>
        </p:sp>
        <p:sp>
          <p:nvSpPr>
            <p:cNvPr id="26640" name="Rectangle 15"/>
            <p:cNvSpPr>
              <a:spLocks noChangeArrowheads="1"/>
            </p:cNvSpPr>
            <p:nvPr/>
          </p:nvSpPr>
          <p:spPr bwMode="auto">
            <a:xfrm>
              <a:off x="178" y="4041"/>
              <a:ext cx="41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(A. Grove, Intel; and Farrell, Hunter &amp; Saloner, Stanford)</a:t>
              </a:r>
            </a:p>
          </p:txBody>
        </p:sp>
      </p:grpSp>
      <p:sp>
        <p:nvSpPr>
          <p:cNvPr id="26631" name="Rectangle 16"/>
          <p:cNvSpPr>
            <a:spLocks noChangeArrowheads="1"/>
          </p:cNvSpPr>
          <p:nvPr/>
        </p:nvSpPr>
        <p:spPr bwMode="auto">
          <a:xfrm>
            <a:off x="838200" y="1828800"/>
            <a:ext cx="6580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3000">
                <a:solidFill>
                  <a:srgbClr val="000000"/>
                </a:solidFill>
                <a:latin typeface="Palatino" charset="0"/>
                <a:ea typeface="宋体" charset="0"/>
                <a:cs typeface="宋体" charset="0"/>
              </a:rPr>
              <a:t>Computer Industry Structure, </a:t>
            </a:r>
            <a:r>
              <a:rPr lang="en-US" altLang="zh-CN" sz="3000">
                <a:solidFill>
                  <a:srgbClr val="0000FF"/>
                </a:solidFill>
                <a:latin typeface="Palatino" charset="0"/>
                <a:ea typeface="宋体" charset="0"/>
                <a:cs typeface="宋体" charset="0"/>
              </a:rPr>
              <a:t>1975-85</a:t>
            </a:r>
          </a:p>
        </p:txBody>
      </p:sp>
    </p:spTree>
    <p:extLst>
      <p:ext uri="{BB962C8B-B14F-4D97-AF65-F5344CB8AC3E}">
        <p14:creationId xmlns:p14="http://schemas.microsoft.com/office/powerpoint/2010/main" val="363877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3774D2F-C09E-CE42-9D18-FB393C75B681}" type="slidenum">
              <a:rPr lang="en-US" sz="1600" b="0">
                <a:solidFill>
                  <a:srgbClr val="000000"/>
                </a:solidFill>
              </a:rPr>
              <a:pPr/>
              <a:t>9</a:t>
            </a:fld>
            <a:endParaRPr lang="en-US" sz="1400" b="0">
              <a:solidFill>
                <a:srgbClr val="000000"/>
              </a:solidFill>
            </a:endParaRPr>
          </a:p>
        </p:txBody>
      </p:sp>
      <p:sp>
        <p:nvSpPr>
          <p:cNvPr id="28674" name="Rectangle 2"/>
          <p:cNvSpPr>
            <a:spLocks noChangeArrowheads="1"/>
          </p:cNvSpPr>
          <p:nvPr/>
        </p:nvSpPr>
        <p:spPr bwMode="auto">
          <a:xfrm>
            <a:off x="0" y="228600"/>
            <a:ext cx="8153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51" tIns="45245" rIns="92051" bIns="45245" anchor="b"/>
          <a:lstStyle/>
          <a:p>
            <a:pPr algn="ctr" defTabSz="908050" eaLnBrk="0" fontAlgn="base" hangingPunct="0">
              <a:spcBef>
                <a:spcPct val="0"/>
              </a:spcBef>
              <a:spcAft>
                <a:spcPct val="0"/>
              </a:spcAft>
            </a:pPr>
            <a:r>
              <a:rPr lang="en-US" altLang="zh-CN" sz="3100" b="1">
                <a:solidFill>
                  <a:srgbClr val="FF0000"/>
                </a:solidFill>
                <a:latin typeface="Palatino" charset="0"/>
                <a:ea typeface="宋体" charset="0"/>
                <a:cs typeface="宋体" charset="0"/>
              </a:rPr>
              <a:t>Horizontal Industry Structure</a:t>
            </a:r>
            <a:br>
              <a:rPr lang="en-US" altLang="zh-CN" sz="3100" b="1">
                <a:solidFill>
                  <a:srgbClr val="FF0000"/>
                </a:solidFill>
                <a:latin typeface="Palatino" charset="0"/>
                <a:ea typeface="宋体" charset="0"/>
                <a:cs typeface="宋体" charset="0"/>
              </a:rPr>
            </a:br>
            <a:r>
              <a:rPr lang="en-US" altLang="zh-CN" sz="3100" b="1">
                <a:solidFill>
                  <a:srgbClr val="FF0000"/>
                </a:solidFill>
                <a:latin typeface="Palatino" charset="0"/>
                <a:ea typeface="宋体" charset="0"/>
                <a:cs typeface="宋体" charset="0"/>
              </a:rPr>
              <a:t> with </a:t>
            </a:r>
            <a:r>
              <a:rPr lang="en-US" altLang="zh-CN" sz="3100" b="1" i="1">
                <a:solidFill>
                  <a:srgbClr val="0000FF"/>
                </a:solidFill>
                <a:latin typeface="Palatino" charset="0"/>
                <a:ea typeface="宋体" charset="0"/>
                <a:cs typeface="宋体" charset="0"/>
              </a:rPr>
              <a:t>Modular</a:t>
            </a:r>
            <a:r>
              <a:rPr lang="en-US" altLang="zh-CN" sz="3100" b="1">
                <a:solidFill>
                  <a:srgbClr val="FF0000"/>
                </a:solidFill>
                <a:latin typeface="Palatino" charset="0"/>
                <a:ea typeface="宋体" charset="0"/>
                <a:cs typeface="宋体" charset="0"/>
              </a:rPr>
              <a:t> Product</a:t>
            </a:r>
            <a:r>
              <a:rPr lang="en-US" altLang="zh-CN" sz="2900" b="1">
                <a:solidFill>
                  <a:srgbClr val="FF0000"/>
                </a:solidFill>
                <a:latin typeface="Palatino" charset="0"/>
                <a:ea typeface="宋体" charset="0"/>
                <a:cs typeface="宋体" charset="0"/>
              </a:rPr>
              <a:t>/System</a:t>
            </a:r>
            <a:r>
              <a:rPr lang="en-US" altLang="zh-CN" sz="3100" b="1">
                <a:solidFill>
                  <a:srgbClr val="FF0000"/>
                </a:solidFill>
                <a:latin typeface="Palatino" charset="0"/>
                <a:ea typeface="宋体" charset="0"/>
                <a:cs typeface="宋体" charset="0"/>
              </a:rPr>
              <a:t> Architecture</a:t>
            </a:r>
            <a:endParaRPr lang="en-US" altLang="zh-CN" sz="3500" b="1">
              <a:solidFill>
                <a:srgbClr val="FF0000"/>
              </a:solidFill>
              <a:latin typeface="Palatino" charset="0"/>
              <a:ea typeface="宋体" charset="0"/>
              <a:cs typeface="宋体" charset="0"/>
            </a:endParaRPr>
          </a:p>
        </p:txBody>
      </p:sp>
      <p:sp>
        <p:nvSpPr>
          <p:cNvPr id="28675" name="Rectangle 3"/>
          <p:cNvSpPr>
            <a:spLocks noChangeArrowheads="1"/>
          </p:cNvSpPr>
          <p:nvPr/>
        </p:nvSpPr>
        <p:spPr bwMode="auto">
          <a:xfrm>
            <a:off x="838200" y="1981200"/>
            <a:ext cx="679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3100">
                <a:solidFill>
                  <a:srgbClr val="000000"/>
                </a:solidFill>
                <a:latin typeface="Palatino" charset="0"/>
                <a:ea typeface="宋体" charset="0"/>
                <a:cs typeface="宋体" charset="0"/>
              </a:rPr>
              <a:t>Computer Industry Structure, </a:t>
            </a:r>
            <a:r>
              <a:rPr lang="en-US" altLang="zh-CN" sz="3100">
                <a:solidFill>
                  <a:srgbClr val="0000FF"/>
                </a:solidFill>
                <a:latin typeface="Palatino" charset="0"/>
                <a:ea typeface="宋体" charset="0"/>
                <a:cs typeface="宋体" charset="0"/>
              </a:rPr>
              <a:t>1985-95</a:t>
            </a:r>
          </a:p>
        </p:txBody>
      </p:sp>
      <p:grpSp>
        <p:nvGrpSpPr>
          <p:cNvPr id="28676" name="Group 4"/>
          <p:cNvGrpSpPr>
            <a:grpSpLocks/>
          </p:cNvGrpSpPr>
          <p:nvPr/>
        </p:nvGrpSpPr>
        <p:grpSpPr bwMode="auto">
          <a:xfrm>
            <a:off x="682625" y="2984500"/>
            <a:ext cx="8081963" cy="3492500"/>
            <a:chOff x="93" y="1305"/>
            <a:chExt cx="5529" cy="3032"/>
          </a:xfrm>
        </p:grpSpPr>
        <p:sp>
          <p:nvSpPr>
            <p:cNvPr id="1254405" name="Rectangle 5"/>
            <p:cNvSpPr>
              <a:spLocks noChangeArrowheads="1"/>
            </p:cNvSpPr>
            <p:nvPr/>
          </p:nvSpPr>
          <p:spPr bwMode="auto">
            <a:xfrm>
              <a:off x="93" y="1305"/>
              <a:ext cx="1974" cy="2659"/>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678" name="Rectangle 6"/>
            <p:cNvSpPr>
              <a:spLocks noChangeArrowheads="1"/>
            </p:cNvSpPr>
            <p:nvPr/>
          </p:nvSpPr>
          <p:spPr bwMode="auto">
            <a:xfrm>
              <a:off x="127" y="1357"/>
              <a:ext cx="1763" cy="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Microprocessors</a:t>
              </a:r>
            </a:p>
            <a:p>
              <a:pPr defTabSz="898525" eaLnBrk="0" fontAlgn="base" hangingPunct="0">
                <a:lnSpc>
                  <a:spcPct val="90000"/>
                </a:lnSpc>
                <a:spcBef>
                  <a:spcPct val="0"/>
                </a:spcBef>
                <a:spcAft>
                  <a:spcPct val="0"/>
                </a:spcAft>
              </a:pPr>
              <a:endParaRPr lang="en-US" altLang="zh-CN" b="1">
                <a:solidFill>
                  <a:srgbClr val="000000"/>
                </a:solidFill>
                <a:latin typeface="Helvetica" charset="0"/>
                <a:ea typeface="宋体" charset="0"/>
                <a:cs typeface="宋体" charset="0"/>
              </a:endParaRPr>
            </a:p>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Operating Systems</a:t>
              </a:r>
            </a:p>
            <a:p>
              <a:pPr defTabSz="898525" eaLnBrk="0" fontAlgn="base" hangingPunct="0">
                <a:lnSpc>
                  <a:spcPct val="90000"/>
                </a:lnSpc>
                <a:spcBef>
                  <a:spcPct val="0"/>
                </a:spcBef>
                <a:spcAft>
                  <a:spcPct val="0"/>
                </a:spcAft>
              </a:pPr>
              <a:endParaRPr lang="en-US" altLang="zh-CN" b="1">
                <a:solidFill>
                  <a:srgbClr val="000000"/>
                </a:solidFill>
                <a:latin typeface="Helvetica" charset="0"/>
                <a:ea typeface="宋体" charset="0"/>
                <a:cs typeface="宋体" charset="0"/>
              </a:endParaRPr>
            </a:p>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Peripherals</a:t>
              </a:r>
            </a:p>
            <a:p>
              <a:pPr defTabSz="898525" eaLnBrk="0" fontAlgn="base" hangingPunct="0">
                <a:lnSpc>
                  <a:spcPct val="90000"/>
                </a:lnSpc>
                <a:spcBef>
                  <a:spcPct val="0"/>
                </a:spcBef>
                <a:spcAft>
                  <a:spcPct val="0"/>
                </a:spcAft>
              </a:pPr>
              <a:endParaRPr lang="en-US" altLang="zh-CN" b="1">
                <a:solidFill>
                  <a:srgbClr val="000000"/>
                </a:solidFill>
                <a:latin typeface="Helvetica" charset="0"/>
                <a:ea typeface="宋体" charset="0"/>
                <a:cs typeface="宋体" charset="0"/>
              </a:endParaRPr>
            </a:p>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Applications Software</a:t>
              </a:r>
            </a:p>
            <a:p>
              <a:pPr defTabSz="898525" eaLnBrk="0" fontAlgn="base" hangingPunct="0">
                <a:lnSpc>
                  <a:spcPct val="90000"/>
                </a:lnSpc>
                <a:spcBef>
                  <a:spcPct val="0"/>
                </a:spcBef>
                <a:spcAft>
                  <a:spcPct val="0"/>
                </a:spcAft>
              </a:pPr>
              <a:endParaRPr lang="en-US" altLang="zh-CN" b="1">
                <a:solidFill>
                  <a:srgbClr val="000000"/>
                </a:solidFill>
                <a:latin typeface="Helvetica" charset="0"/>
                <a:ea typeface="宋体" charset="0"/>
                <a:cs typeface="宋体" charset="0"/>
              </a:endParaRPr>
            </a:p>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Network Services</a:t>
              </a:r>
            </a:p>
            <a:p>
              <a:pPr defTabSz="898525" eaLnBrk="0" fontAlgn="base" hangingPunct="0">
                <a:lnSpc>
                  <a:spcPct val="90000"/>
                </a:lnSpc>
                <a:spcBef>
                  <a:spcPct val="0"/>
                </a:spcBef>
                <a:spcAft>
                  <a:spcPct val="0"/>
                </a:spcAft>
              </a:pPr>
              <a:endParaRPr lang="en-US" altLang="zh-CN" b="1">
                <a:solidFill>
                  <a:srgbClr val="000000"/>
                </a:solidFill>
                <a:latin typeface="Helvetica" charset="0"/>
                <a:ea typeface="宋体" charset="0"/>
                <a:cs typeface="宋体" charset="0"/>
              </a:endParaRPr>
            </a:p>
            <a:p>
              <a:pPr defTabSz="898525" eaLnBrk="0" fontAlgn="base" hangingPunct="0">
                <a:lnSpc>
                  <a:spcPct val="90000"/>
                </a:lnSpc>
                <a:spcBef>
                  <a:spcPct val="0"/>
                </a:spcBef>
                <a:spcAft>
                  <a:spcPct val="0"/>
                </a:spcAft>
              </a:pPr>
              <a:r>
                <a:rPr lang="en-US" altLang="zh-CN" b="1">
                  <a:solidFill>
                    <a:srgbClr val="000000"/>
                  </a:solidFill>
                  <a:latin typeface="Helvetica" charset="0"/>
                  <a:ea typeface="宋体" charset="0"/>
                  <a:cs typeface="宋体" charset="0"/>
                </a:rPr>
                <a:t>Assembled Hardware</a:t>
              </a:r>
              <a:endParaRPr lang="en-US" altLang="zh-CN" sz="2000">
                <a:solidFill>
                  <a:srgbClr val="000000"/>
                </a:solidFill>
                <a:latin typeface="Helvetica" charset="0"/>
                <a:ea typeface="宋体" charset="0"/>
                <a:cs typeface="宋体" charset="0"/>
              </a:endParaRPr>
            </a:p>
            <a:p>
              <a:pPr defTabSz="898525" eaLnBrk="0" fontAlgn="base" hangingPunct="0">
                <a:spcBef>
                  <a:spcPct val="0"/>
                </a:spcBef>
                <a:spcAft>
                  <a:spcPct val="0"/>
                </a:spcAft>
              </a:pPr>
              <a:endParaRPr lang="zh-CN" altLang="en-US" sz="2000">
                <a:solidFill>
                  <a:srgbClr val="000000"/>
                </a:solidFill>
                <a:latin typeface="Helvetica" charset="0"/>
                <a:ea typeface="宋体" charset="0"/>
                <a:cs typeface="宋体" charset="0"/>
              </a:endParaRPr>
            </a:p>
          </p:txBody>
        </p:sp>
        <p:sp>
          <p:nvSpPr>
            <p:cNvPr id="28679" name="Rectangle 7"/>
            <p:cNvSpPr>
              <a:spLocks noChangeArrowheads="1"/>
            </p:cNvSpPr>
            <p:nvPr/>
          </p:nvSpPr>
          <p:spPr bwMode="auto">
            <a:xfrm>
              <a:off x="2958" y="2216"/>
              <a:ext cx="4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Intel</a:t>
              </a:r>
            </a:p>
          </p:txBody>
        </p:sp>
        <p:sp>
          <p:nvSpPr>
            <p:cNvPr id="28680" name="Line 8"/>
            <p:cNvSpPr>
              <a:spLocks noChangeShapeType="1"/>
            </p:cNvSpPr>
            <p:nvPr/>
          </p:nvSpPr>
          <p:spPr bwMode="auto">
            <a:xfrm>
              <a:off x="4448" y="146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81" name="Line 9"/>
            <p:cNvSpPr>
              <a:spLocks noChangeShapeType="1"/>
            </p:cNvSpPr>
            <p:nvPr/>
          </p:nvSpPr>
          <p:spPr bwMode="auto">
            <a:xfrm>
              <a:off x="5036" y="1473"/>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82" name="Line 10"/>
            <p:cNvSpPr>
              <a:spLocks noChangeShapeType="1"/>
            </p:cNvSpPr>
            <p:nvPr/>
          </p:nvSpPr>
          <p:spPr bwMode="auto">
            <a:xfrm>
              <a:off x="5397" y="1460"/>
              <a:ext cx="0" cy="3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83" name="Rectangle 11"/>
            <p:cNvSpPr>
              <a:spLocks noChangeArrowheads="1"/>
            </p:cNvSpPr>
            <p:nvPr/>
          </p:nvSpPr>
          <p:spPr bwMode="auto">
            <a:xfrm>
              <a:off x="4335" y="2222"/>
              <a:ext cx="45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Mac</a:t>
              </a:r>
            </a:p>
          </p:txBody>
        </p:sp>
        <p:sp>
          <p:nvSpPr>
            <p:cNvPr id="28684" name="Rectangle 12"/>
            <p:cNvSpPr>
              <a:spLocks noChangeArrowheads="1"/>
            </p:cNvSpPr>
            <p:nvPr/>
          </p:nvSpPr>
          <p:spPr bwMode="auto">
            <a:xfrm>
              <a:off x="4966" y="2239"/>
              <a:ext cx="27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TI</a:t>
              </a:r>
            </a:p>
          </p:txBody>
        </p:sp>
        <p:sp>
          <p:nvSpPr>
            <p:cNvPr id="28685" name="Rectangle 13"/>
            <p:cNvSpPr>
              <a:spLocks noChangeArrowheads="1"/>
            </p:cNvSpPr>
            <p:nvPr/>
          </p:nvSpPr>
          <p:spPr bwMode="auto">
            <a:xfrm>
              <a:off x="5228" y="2299"/>
              <a:ext cx="27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200" b="1">
                  <a:solidFill>
                    <a:srgbClr val="000000"/>
                  </a:solidFill>
                  <a:latin typeface="Helvetica" charset="0"/>
                  <a:ea typeface="宋体" charset="0"/>
                  <a:cs typeface="宋体" charset="0"/>
                </a:rPr>
                <a:t>etc</a:t>
              </a:r>
            </a:p>
          </p:txBody>
        </p:sp>
        <p:sp>
          <p:nvSpPr>
            <p:cNvPr id="1254414" name="Rectangle 14"/>
            <p:cNvSpPr>
              <a:spLocks noChangeArrowheads="1"/>
            </p:cNvSpPr>
            <p:nvPr/>
          </p:nvSpPr>
          <p:spPr bwMode="auto">
            <a:xfrm>
              <a:off x="2347" y="1809"/>
              <a:ext cx="3219" cy="361"/>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687" name="Rectangle 15"/>
            <p:cNvSpPr>
              <a:spLocks noChangeArrowheads="1"/>
            </p:cNvSpPr>
            <p:nvPr/>
          </p:nvSpPr>
          <p:spPr bwMode="auto">
            <a:xfrm>
              <a:off x="3052" y="1844"/>
              <a:ext cx="82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Microsoft</a:t>
              </a:r>
            </a:p>
          </p:txBody>
        </p:sp>
        <p:sp>
          <p:nvSpPr>
            <p:cNvPr id="28688" name="Line 16"/>
            <p:cNvSpPr>
              <a:spLocks noChangeShapeType="1"/>
            </p:cNvSpPr>
            <p:nvPr/>
          </p:nvSpPr>
          <p:spPr bwMode="auto">
            <a:xfrm>
              <a:off x="4543" y="1829"/>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89" name="Line 17"/>
            <p:cNvSpPr>
              <a:spLocks noChangeShapeType="1"/>
            </p:cNvSpPr>
            <p:nvPr/>
          </p:nvSpPr>
          <p:spPr bwMode="auto">
            <a:xfrm>
              <a:off x="5121" y="1855"/>
              <a:ext cx="0" cy="3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4548" y="1862"/>
              <a:ext cx="4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Mac</a:t>
              </a:r>
            </a:p>
          </p:txBody>
        </p:sp>
        <p:sp>
          <p:nvSpPr>
            <p:cNvPr id="28691" name="Rectangle 19"/>
            <p:cNvSpPr>
              <a:spLocks noChangeArrowheads="1"/>
            </p:cNvSpPr>
            <p:nvPr/>
          </p:nvSpPr>
          <p:spPr bwMode="auto">
            <a:xfrm>
              <a:off x="5061" y="1871"/>
              <a:ext cx="46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Unix</a:t>
              </a:r>
            </a:p>
          </p:txBody>
        </p:sp>
        <p:sp>
          <p:nvSpPr>
            <p:cNvPr id="1254420" name="Rectangle 20"/>
            <p:cNvSpPr>
              <a:spLocks noChangeArrowheads="1"/>
            </p:cNvSpPr>
            <p:nvPr/>
          </p:nvSpPr>
          <p:spPr bwMode="auto">
            <a:xfrm>
              <a:off x="2347" y="2239"/>
              <a:ext cx="3219" cy="397"/>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693" name="Rectangle 21"/>
            <p:cNvSpPr>
              <a:spLocks noChangeArrowheads="1"/>
            </p:cNvSpPr>
            <p:nvPr/>
          </p:nvSpPr>
          <p:spPr bwMode="auto">
            <a:xfrm>
              <a:off x="2540" y="2301"/>
              <a:ext cx="36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HP</a:t>
              </a:r>
            </a:p>
          </p:txBody>
        </p:sp>
        <p:sp>
          <p:nvSpPr>
            <p:cNvPr id="28694" name="Line 22"/>
            <p:cNvSpPr>
              <a:spLocks noChangeShapeType="1"/>
            </p:cNvSpPr>
            <p:nvPr/>
          </p:nvSpPr>
          <p:spPr bwMode="auto">
            <a:xfrm>
              <a:off x="4000" y="2273"/>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95" name="Line 23"/>
            <p:cNvSpPr>
              <a:spLocks noChangeShapeType="1"/>
            </p:cNvSpPr>
            <p:nvPr/>
          </p:nvSpPr>
          <p:spPr bwMode="auto">
            <a:xfrm>
              <a:off x="5022" y="2299"/>
              <a:ext cx="0" cy="3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96" name="Line 24"/>
            <p:cNvSpPr>
              <a:spLocks noChangeShapeType="1"/>
            </p:cNvSpPr>
            <p:nvPr/>
          </p:nvSpPr>
          <p:spPr bwMode="auto">
            <a:xfrm>
              <a:off x="5383" y="2284"/>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697" name="Rectangle 25"/>
            <p:cNvSpPr>
              <a:spLocks noChangeArrowheads="1"/>
            </p:cNvSpPr>
            <p:nvPr/>
          </p:nvSpPr>
          <p:spPr bwMode="auto">
            <a:xfrm>
              <a:off x="4015" y="2306"/>
              <a:ext cx="769"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Seagate</a:t>
              </a:r>
            </a:p>
          </p:txBody>
        </p:sp>
        <p:sp>
          <p:nvSpPr>
            <p:cNvPr id="28698" name="Rectangle 26"/>
            <p:cNvSpPr>
              <a:spLocks noChangeArrowheads="1"/>
            </p:cNvSpPr>
            <p:nvPr/>
          </p:nvSpPr>
          <p:spPr bwMode="auto">
            <a:xfrm>
              <a:off x="5323" y="2392"/>
              <a:ext cx="27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200" b="1">
                  <a:solidFill>
                    <a:srgbClr val="000000"/>
                  </a:solidFill>
                  <a:latin typeface="Helvetica" charset="0"/>
                  <a:ea typeface="宋体" charset="0"/>
                  <a:cs typeface="宋体" charset="0"/>
                </a:rPr>
                <a:t>etc</a:t>
              </a:r>
            </a:p>
          </p:txBody>
        </p:sp>
        <p:sp>
          <p:nvSpPr>
            <p:cNvPr id="28699" name="Rectangle 27"/>
            <p:cNvSpPr>
              <a:spLocks noChangeArrowheads="1"/>
            </p:cNvSpPr>
            <p:nvPr/>
          </p:nvSpPr>
          <p:spPr bwMode="auto">
            <a:xfrm>
              <a:off x="2984" y="1312"/>
              <a:ext cx="4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Intel</a:t>
              </a:r>
            </a:p>
          </p:txBody>
        </p:sp>
        <p:sp>
          <p:nvSpPr>
            <p:cNvPr id="28700" name="Rectangle 28"/>
            <p:cNvSpPr>
              <a:spLocks noChangeArrowheads="1"/>
            </p:cNvSpPr>
            <p:nvPr/>
          </p:nvSpPr>
          <p:spPr bwMode="auto">
            <a:xfrm>
              <a:off x="4360" y="1317"/>
              <a:ext cx="4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Mac</a:t>
              </a:r>
            </a:p>
          </p:txBody>
        </p:sp>
        <p:sp>
          <p:nvSpPr>
            <p:cNvPr id="28701" name="Rectangle 29"/>
            <p:cNvSpPr>
              <a:spLocks noChangeArrowheads="1"/>
            </p:cNvSpPr>
            <p:nvPr/>
          </p:nvSpPr>
          <p:spPr bwMode="auto">
            <a:xfrm>
              <a:off x="4992" y="1338"/>
              <a:ext cx="27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TI</a:t>
              </a:r>
            </a:p>
          </p:txBody>
        </p:sp>
        <p:sp>
          <p:nvSpPr>
            <p:cNvPr id="28702" name="Rectangle 30"/>
            <p:cNvSpPr>
              <a:spLocks noChangeArrowheads="1"/>
            </p:cNvSpPr>
            <p:nvPr/>
          </p:nvSpPr>
          <p:spPr bwMode="auto">
            <a:xfrm>
              <a:off x="5254" y="1395"/>
              <a:ext cx="27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200" b="1">
                  <a:solidFill>
                    <a:srgbClr val="000000"/>
                  </a:solidFill>
                  <a:latin typeface="Helvetica" charset="0"/>
                  <a:ea typeface="宋体" charset="0"/>
                  <a:cs typeface="宋体" charset="0"/>
                </a:rPr>
                <a:t>etc</a:t>
              </a:r>
            </a:p>
          </p:txBody>
        </p:sp>
        <p:sp>
          <p:nvSpPr>
            <p:cNvPr id="1254431" name="Rectangle 31"/>
            <p:cNvSpPr>
              <a:spLocks noChangeArrowheads="1"/>
            </p:cNvSpPr>
            <p:nvPr/>
          </p:nvSpPr>
          <p:spPr bwMode="auto">
            <a:xfrm>
              <a:off x="2373" y="1337"/>
              <a:ext cx="3218" cy="397"/>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704" name="Rectangle 32"/>
            <p:cNvSpPr>
              <a:spLocks noChangeArrowheads="1"/>
            </p:cNvSpPr>
            <p:nvPr/>
          </p:nvSpPr>
          <p:spPr bwMode="auto">
            <a:xfrm>
              <a:off x="3077" y="1407"/>
              <a:ext cx="4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Intel</a:t>
              </a:r>
            </a:p>
          </p:txBody>
        </p:sp>
        <p:sp>
          <p:nvSpPr>
            <p:cNvPr id="28705" name="Line 33"/>
            <p:cNvSpPr>
              <a:spLocks noChangeShapeType="1"/>
            </p:cNvSpPr>
            <p:nvPr/>
          </p:nvSpPr>
          <p:spPr bwMode="auto">
            <a:xfrm>
              <a:off x="4460" y="1391"/>
              <a:ext cx="0" cy="3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06" name="Line 34"/>
            <p:cNvSpPr>
              <a:spLocks noChangeShapeType="1"/>
            </p:cNvSpPr>
            <p:nvPr/>
          </p:nvSpPr>
          <p:spPr bwMode="auto">
            <a:xfrm>
              <a:off x="4922" y="1398"/>
              <a:ext cx="0" cy="3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07" name="Line 35"/>
            <p:cNvSpPr>
              <a:spLocks noChangeShapeType="1"/>
            </p:cNvSpPr>
            <p:nvPr/>
          </p:nvSpPr>
          <p:spPr bwMode="auto">
            <a:xfrm>
              <a:off x="5388" y="1382"/>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08" name="Rectangle 36"/>
            <p:cNvSpPr>
              <a:spLocks noChangeArrowheads="1"/>
            </p:cNvSpPr>
            <p:nvPr/>
          </p:nvSpPr>
          <p:spPr bwMode="auto">
            <a:xfrm>
              <a:off x="4455" y="1457"/>
              <a:ext cx="45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Moto</a:t>
              </a:r>
            </a:p>
          </p:txBody>
        </p:sp>
        <p:sp>
          <p:nvSpPr>
            <p:cNvPr id="28709" name="Rectangle 37"/>
            <p:cNvSpPr>
              <a:spLocks noChangeArrowheads="1"/>
            </p:cNvSpPr>
            <p:nvPr/>
          </p:nvSpPr>
          <p:spPr bwMode="auto">
            <a:xfrm>
              <a:off x="4970" y="1475"/>
              <a:ext cx="43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600" b="1">
                  <a:solidFill>
                    <a:srgbClr val="000000"/>
                  </a:solidFill>
                  <a:latin typeface="Helvetica" charset="0"/>
                  <a:ea typeface="宋体" charset="0"/>
                  <a:cs typeface="宋体" charset="0"/>
                </a:rPr>
                <a:t>AMD</a:t>
              </a:r>
            </a:p>
          </p:txBody>
        </p:sp>
        <p:sp>
          <p:nvSpPr>
            <p:cNvPr id="28710" name="Rectangle 38"/>
            <p:cNvSpPr>
              <a:spLocks noChangeArrowheads="1"/>
            </p:cNvSpPr>
            <p:nvPr/>
          </p:nvSpPr>
          <p:spPr bwMode="auto">
            <a:xfrm>
              <a:off x="5349" y="1490"/>
              <a:ext cx="27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200" b="1">
                  <a:solidFill>
                    <a:srgbClr val="000000"/>
                  </a:solidFill>
                  <a:latin typeface="Helvetica" charset="0"/>
                  <a:ea typeface="宋体" charset="0"/>
                  <a:cs typeface="宋体" charset="0"/>
                </a:rPr>
                <a:t>etc</a:t>
              </a:r>
            </a:p>
          </p:txBody>
        </p:sp>
        <p:sp>
          <p:nvSpPr>
            <p:cNvPr id="28711" name="Line 39"/>
            <p:cNvSpPr>
              <a:spLocks noChangeShapeType="1"/>
            </p:cNvSpPr>
            <p:nvPr/>
          </p:nvSpPr>
          <p:spPr bwMode="auto">
            <a:xfrm>
              <a:off x="3125" y="2295"/>
              <a:ext cx="0" cy="3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12" name="Rectangle 40"/>
            <p:cNvSpPr>
              <a:spLocks noChangeArrowheads="1"/>
            </p:cNvSpPr>
            <p:nvPr/>
          </p:nvSpPr>
          <p:spPr bwMode="auto">
            <a:xfrm>
              <a:off x="3276" y="2306"/>
              <a:ext cx="61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Epson</a:t>
              </a:r>
            </a:p>
          </p:txBody>
        </p:sp>
        <p:sp>
          <p:nvSpPr>
            <p:cNvPr id="28713" name="Rectangle 41"/>
            <p:cNvSpPr>
              <a:spLocks noChangeArrowheads="1"/>
            </p:cNvSpPr>
            <p:nvPr/>
          </p:nvSpPr>
          <p:spPr bwMode="auto">
            <a:xfrm>
              <a:off x="5063" y="2388"/>
              <a:ext cx="27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1200" b="1">
                  <a:solidFill>
                    <a:srgbClr val="000000"/>
                  </a:solidFill>
                  <a:latin typeface="Helvetica" charset="0"/>
                  <a:ea typeface="宋体" charset="0"/>
                  <a:cs typeface="宋体" charset="0"/>
                </a:rPr>
                <a:t>etc</a:t>
              </a:r>
            </a:p>
          </p:txBody>
        </p:sp>
        <p:sp>
          <p:nvSpPr>
            <p:cNvPr id="1254442" name="Rectangle 42"/>
            <p:cNvSpPr>
              <a:spLocks noChangeArrowheads="1"/>
            </p:cNvSpPr>
            <p:nvPr/>
          </p:nvSpPr>
          <p:spPr bwMode="auto">
            <a:xfrm>
              <a:off x="2344" y="2723"/>
              <a:ext cx="3217" cy="362"/>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715" name="Rectangle 43"/>
            <p:cNvSpPr>
              <a:spLocks noChangeArrowheads="1"/>
            </p:cNvSpPr>
            <p:nvPr/>
          </p:nvSpPr>
          <p:spPr bwMode="auto">
            <a:xfrm>
              <a:off x="2585" y="2762"/>
              <a:ext cx="82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Microsoft</a:t>
              </a:r>
            </a:p>
          </p:txBody>
        </p:sp>
        <p:sp>
          <p:nvSpPr>
            <p:cNvPr id="28716" name="Line 44"/>
            <p:cNvSpPr>
              <a:spLocks noChangeShapeType="1"/>
            </p:cNvSpPr>
            <p:nvPr/>
          </p:nvSpPr>
          <p:spPr bwMode="auto">
            <a:xfrm flipH="1">
              <a:off x="4193" y="2743"/>
              <a:ext cx="1" cy="3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17" name="Line 45"/>
            <p:cNvSpPr>
              <a:spLocks noChangeShapeType="1"/>
            </p:cNvSpPr>
            <p:nvPr/>
          </p:nvSpPr>
          <p:spPr bwMode="auto">
            <a:xfrm>
              <a:off x="5117" y="2768"/>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18" name="Rectangle 46"/>
            <p:cNvSpPr>
              <a:spLocks noChangeArrowheads="1"/>
            </p:cNvSpPr>
            <p:nvPr/>
          </p:nvSpPr>
          <p:spPr bwMode="auto">
            <a:xfrm>
              <a:off x="4258" y="2767"/>
              <a:ext cx="60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Novell</a:t>
              </a:r>
            </a:p>
          </p:txBody>
        </p:sp>
        <p:sp>
          <p:nvSpPr>
            <p:cNvPr id="28719" name="Rectangle 47"/>
            <p:cNvSpPr>
              <a:spLocks noChangeArrowheads="1"/>
            </p:cNvSpPr>
            <p:nvPr/>
          </p:nvSpPr>
          <p:spPr bwMode="auto">
            <a:xfrm>
              <a:off x="4929" y="3130"/>
              <a:ext cx="35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etc</a:t>
              </a:r>
            </a:p>
          </p:txBody>
        </p:sp>
        <p:sp>
          <p:nvSpPr>
            <p:cNvPr id="28720" name="Line 48"/>
            <p:cNvSpPr>
              <a:spLocks noChangeShapeType="1"/>
            </p:cNvSpPr>
            <p:nvPr/>
          </p:nvSpPr>
          <p:spPr bwMode="auto">
            <a:xfrm>
              <a:off x="3520" y="2749"/>
              <a:ext cx="1" cy="3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21" name="Rectangle 49"/>
            <p:cNvSpPr>
              <a:spLocks noChangeArrowheads="1"/>
            </p:cNvSpPr>
            <p:nvPr/>
          </p:nvSpPr>
          <p:spPr bwMode="auto">
            <a:xfrm>
              <a:off x="3627" y="2767"/>
              <a:ext cx="54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Lotus</a:t>
              </a:r>
            </a:p>
          </p:txBody>
        </p:sp>
        <p:sp>
          <p:nvSpPr>
            <p:cNvPr id="1254450" name="Rectangle 50"/>
            <p:cNvSpPr>
              <a:spLocks noChangeArrowheads="1"/>
            </p:cNvSpPr>
            <p:nvPr/>
          </p:nvSpPr>
          <p:spPr bwMode="auto">
            <a:xfrm>
              <a:off x="2310" y="3163"/>
              <a:ext cx="3218" cy="364"/>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723" name="Rectangle 51"/>
            <p:cNvSpPr>
              <a:spLocks noChangeArrowheads="1"/>
            </p:cNvSpPr>
            <p:nvPr/>
          </p:nvSpPr>
          <p:spPr bwMode="auto">
            <a:xfrm>
              <a:off x="2315" y="3200"/>
              <a:ext cx="125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AOL/Netscape</a:t>
              </a:r>
            </a:p>
          </p:txBody>
        </p:sp>
        <p:sp>
          <p:nvSpPr>
            <p:cNvPr id="28724" name="Line 52"/>
            <p:cNvSpPr>
              <a:spLocks noChangeShapeType="1"/>
            </p:cNvSpPr>
            <p:nvPr/>
          </p:nvSpPr>
          <p:spPr bwMode="auto">
            <a:xfrm>
              <a:off x="4505" y="3190"/>
              <a:ext cx="0" cy="3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25" name="Line 53"/>
            <p:cNvSpPr>
              <a:spLocks noChangeShapeType="1"/>
            </p:cNvSpPr>
            <p:nvPr/>
          </p:nvSpPr>
          <p:spPr bwMode="auto">
            <a:xfrm>
              <a:off x="5083" y="3209"/>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26" name="Rectangle 54"/>
            <p:cNvSpPr>
              <a:spLocks noChangeArrowheads="1"/>
            </p:cNvSpPr>
            <p:nvPr/>
          </p:nvSpPr>
          <p:spPr bwMode="auto">
            <a:xfrm>
              <a:off x="4510" y="3217"/>
              <a:ext cx="479"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EDS</a:t>
              </a:r>
            </a:p>
          </p:txBody>
        </p:sp>
        <p:sp>
          <p:nvSpPr>
            <p:cNvPr id="28727" name="Rectangle 55"/>
            <p:cNvSpPr>
              <a:spLocks noChangeArrowheads="1"/>
            </p:cNvSpPr>
            <p:nvPr/>
          </p:nvSpPr>
          <p:spPr bwMode="auto">
            <a:xfrm>
              <a:off x="5023" y="3225"/>
              <a:ext cx="35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etc</a:t>
              </a:r>
            </a:p>
          </p:txBody>
        </p:sp>
        <p:sp>
          <p:nvSpPr>
            <p:cNvPr id="28728" name="Line 56"/>
            <p:cNvSpPr>
              <a:spLocks noChangeShapeType="1"/>
            </p:cNvSpPr>
            <p:nvPr/>
          </p:nvSpPr>
          <p:spPr bwMode="auto">
            <a:xfrm>
              <a:off x="3628" y="3189"/>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29" name="Rectangle 57"/>
            <p:cNvSpPr>
              <a:spLocks noChangeArrowheads="1"/>
            </p:cNvSpPr>
            <p:nvPr/>
          </p:nvSpPr>
          <p:spPr bwMode="auto">
            <a:xfrm>
              <a:off x="3593" y="3206"/>
              <a:ext cx="82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Microsoft</a:t>
              </a:r>
            </a:p>
          </p:txBody>
        </p:sp>
        <p:sp>
          <p:nvSpPr>
            <p:cNvPr id="28730" name="Rectangle 58"/>
            <p:cNvSpPr>
              <a:spLocks noChangeArrowheads="1"/>
            </p:cNvSpPr>
            <p:nvPr/>
          </p:nvSpPr>
          <p:spPr bwMode="auto">
            <a:xfrm>
              <a:off x="4922" y="3608"/>
              <a:ext cx="35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etc</a:t>
              </a:r>
            </a:p>
          </p:txBody>
        </p:sp>
        <p:sp>
          <p:nvSpPr>
            <p:cNvPr id="1254459" name="Rectangle 59"/>
            <p:cNvSpPr>
              <a:spLocks noChangeArrowheads="1"/>
            </p:cNvSpPr>
            <p:nvPr/>
          </p:nvSpPr>
          <p:spPr bwMode="auto">
            <a:xfrm>
              <a:off x="2302" y="3640"/>
              <a:ext cx="3217" cy="362"/>
            </a:xfrm>
            <a:prstGeom prst="rect">
              <a:avLst/>
            </a:prstGeom>
            <a:solidFill>
              <a:schemeClr val="bg1"/>
            </a:solidFill>
            <a:ln w="12700">
              <a:solidFill>
                <a:schemeClr val="tx1"/>
              </a:solidFill>
              <a:miter lim="800000"/>
              <a:headEnd/>
              <a:tailEnd/>
            </a:ln>
            <a:effectLst>
              <a:outerShdw blurRad="63500" dist="107763" dir="2700000" algn="ctr" rotWithShape="0">
                <a:schemeClr val="bg1">
                  <a:alpha val="74998"/>
                </a:schemeClr>
              </a:outerShdw>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Times" charset="0"/>
                <a:ea typeface="ＭＳ Ｐゴシック" charset="0"/>
                <a:cs typeface="ＭＳ Ｐゴシック" charset="0"/>
              </a:endParaRPr>
            </a:p>
          </p:txBody>
        </p:sp>
        <p:sp>
          <p:nvSpPr>
            <p:cNvPr id="28732" name="Rectangle 60"/>
            <p:cNvSpPr>
              <a:spLocks noChangeArrowheads="1"/>
            </p:cNvSpPr>
            <p:nvPr/>
          </p:nvSpPr>
          <p:spPr bwMode="auto">
            <a:xfrm>
              <a:off x="2307" y="3696"/>
              <a:ext cx="36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HP</a:t>
              </a:r>
            </a:p>
          </p:txBody>
        </p:sp>
        <p:sp>
          <p:nvSpPr>
            <p:cNvPr id="28733" name="Line 61"/>
            <p:cNvSpPr>
              <a:spLocks noChangeShapeType="1"/>
            </p:cNvSpPr>
            <p:nvPr/>
          </p:nvSpPr>
          <p:spPr bwMode="auto">
            <a:xfrm>
              <a:off x="4083" y="3678"/>
              <a:ext cx="0" cy="2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34" name="Line 62"/>
            <p:cNvSpPr>
              <a:spLocks noChangeShapeType="1"/>
            </p:cNvSpPr>
            <p:nvPr/>
          </p:nvSpPr>
          <p:spPr bwMode="auto">
            <a:xfrm>
              <a:off x="5078" y="3685"/>
              <a:ext cx="1" cy="2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35" name="Rectangle 63"/>
            <p:cNvSpPr>
              <a:spLocks noChangeArrowheads="1"/>
            </p:cNvSpPr>
            <p:nvPr/>
          </p:nvSpPr>
          <p:spPr bwMode="auto">
            <a:xfrm>
              <a:off x="4197" y="3702"/>
              <a:ext cx="422"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Dell</a:t>
              </a:r>
            </a:p>
          </p:txBody>
        </p:sp>
        <p:sp>
          <p:nvSpPr>
            <p:cNvPr id="28736" name="Rectangle 64"/>
            <p:cNvSpPr>
              <a:spLocks noChangeArrowheads="1"/>
            </p:cNvSpPr>
            <p:nvPr/>
          </p:nvSpPr>
          <p:spPr bwMode="auto">
            <a:xfrm>
              <a:off x="5016" y="3702"/>
              <a:ext cx="35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etc</a:t>
              </a:r>
            </a:p>
          </p:txBody>
        </p:sp>
        <p:sp>
          <p:nvSpPr>
            <p:cNvPr id="28737" name="Line 65"/>
            <p:cNvSpPr>
              <a:spLocks noChangeShapeType="1"/>
            </p:cNvSpPr>
            <p:nvPr/>
          </p:nvSpPr>
          <p:spPr bwMode="auto">
            <a:xfrm>
              <a:off x="3481" y="3666"/>
              <a:ext cx="1" cy="2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38" name="Rectangle 66"/>
            <p:cNvSpPr>
              <a:spLocks noChangeArrowheads="1"/>
            </p:cNvSpPr>
            <p:nvPr/>
          </p:nvSpPr>
          <p:spPr bwMode="auto">
            <a:xfrm>
              <a:off x="3585" y="3681"/>
              <a:ext cx="43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IBM</a:t>
              </a:r>
            </a:p>
          </p:txBody>
        </p:sp>
        <p:sp>
          <p:nvSpPr>
            <p:cNvPr id="28739" name="Line 67"/>
            <p:cNvSpPr>
              <a:spLocks noChangeShapeType="1"/>
            </p:cNvSpPr>
            <p:nvPr/>
          </p:nvSpPr>
          <p:spPr bwMode="auto">
            <a:xfrm flipH="1">
              <a:off x="2654" y="3681"/>
              <a:ext cx="1" cy="2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28740" name="Rectangle 68"/>
            <p:cNvSpPr>
              <a:spLocks noChangeArrowheads="1"/>
            </p:cNvSpPr>
            <p:nvPr/>
          </p:nvSpPr>
          <p:spPr bwMode="auto">
            <a:xfrm>
              <a:off x="2675" y="3687"/>
              <a:ext cx="7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Compaq</a:t>
              </a:r>
            </a:p>
          </p:txBody>
        </p:sp>
        <p:sp>
          <p:nvSpPr>
            <p:cNvPr id="28741" name="Rectangle 69"/>
            <p:cNvSpPr>
              <a:spLocks noChangeArrowheads="1"/>
            </p:cNvSpPr>
            <p:nvPr/>
          </p:nvSpPr>
          <p:spPr bwMode="auto">
            <a:xfrm>
              <a:off x="5142" y="2791"/>
              <a:ext cx="35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sz="2000">
                  <a:solidFill>
                    <a:srgbClr val="000000"/>
                  </a:solidFill>
                  <a:latin typeface="Helvetica" charset="0"/>
                  <a:ea typeface="宋体" charset="0"/>
                  <a:cs typeface="宋体" charset="0"/>
                </a:rPr>
                <a:t>etc</a:t>
              </a:r>
            </a:p>
          </p:txBody>
        </p:sp>
        <p:sp>
          <p:nvSpPr>
            <p:cNvPr id="28742" name="Rectangle 70"/>
            <p:cNvSpPr>
              <a:spLocks noChangeArrowheads="1"/>
            </p:cNvSpPr>
            <p:nvPr/>
          </p:nvSpPr>
          <p:spPr bwMode="auto">
            <a:xfrm>
              <a:off x="127" y="4021"/>
              <a:ext cx="427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31" tIns="43685" rIns="88931" bIns="43685">
              <a:spAutoFit/>
            </a:bodyPr>
            <a:lstStyle/>
            <a:p>
              <a:pPr defTabSz="898525" eaLnBrk="0" fontAlgn="base" hangingPunct="0">
                <a:spcBef>
                  <a:spcPct val="0"/>
                </a:spcBef>
                <a:spcAft>
                  <a:spcPct val="0"/>
                </a:spcAft>
              </a:pPr>
              <a:r>
                <a:rPr lang="en-US" altLang="zh-CN" b="1">
                  <a:solidFill>
                    <a:srgbClr val="000000"/>
                  </a:solidFill>
                  <a:latin typeface="Helvetica" charset="0"/>
                  <a:ea typeface="宋体" charset="0"/>
                  <a:cs typeface="宋体" charset="0"/>
                </a:rPr>
                <a:t>(A. Grove, Intel; and Farrell, Hunter &amp; Saloner, Stanford)</a:t>
              </a:r>
            </a:p>
          </p:txBody>
        </p:sp>
      </p:grpSp>
    </p:spTree>
    <p:extLst>
      <p:ext uri="{BB962C8B-B14F-4D97-AF65-F5344CB8AC3E}">
        <p14:creationId xmlns:p14="http://schemas.microsoft.com/office/powerpoint/2010/main" val="804932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32683</TotalTime>
  <Words>3222</Words>
  <Application>Microsoft Macintosh PowerPoint</Application>
  <PresentationFormat>On-screen Show (4:3)</PresentationFormat>
  <Paragraphs>727</Paragraphs>
  <Slides>24</Slides>
  <Notes>19</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Industry Structure  with Integral Product/System Architecture</vt:lpstr>
      <vt:lpstr>PowerPoint Presentation</vt:lpstr>
      <vt:lpstr>PowerPoint Presentation</vt:lpstr>
      <vt:lpstr>PowerPoint Presentation</vt:lpstr>
      <vt:lpstr>PowerPoint Presentation</vt:lpstr>
      <vt:lpstr>The Double Helix Redux</vt:lpstr>
      <vt:lpstr>TV History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Natalie Klym</dc:creator>
  <cp:lastModifiedBy>Susan Perez</cp:lastModifiedBy>
  <cp:revision>138</cp:revision>
  <cp:lastPrinted>2014-09-09T13:04:28Z</cp:lastPrinted>
  <dcterms:created xsi:type="dcterms:W3CDTF">2014-10-07T13:04:45Z</dcterms:created>
  <dcterms:modified xsi:type="dcterms:W3CDTF">2014-10-07T17:01:20Z</dcterms:modified>
</cp:coreProperties>
</file>